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1" roundtripDataSignature="AMtx7mgX0CA/FiezevbuTeZ7GUjPgPRl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OpenSans-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99" name="Google Shape;99;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0" name="Google Shape;100;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3" name="Google Shape;103;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0" name="Google Shape;120;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1" name="Google Shape;121;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4" name="Google Shape;124;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37" name="Google Shape;137;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38" name="Google Shape;138;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41" name="Google Shape;141;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7" name="Google Shape;157;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8" name="Google Shape;158;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1" name="Google Shape;161;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4" name="Google Shape;174;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75" name="Google Shape;175;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8" name="Google Shape;178;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98" name="Google Shape;198;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99" name="Google Shape;199;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02" name="Google Shape;202;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12" name="Google Shape;212;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13" name="Google Shape;213;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6" name="Google Shape;216;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7" name="Google Shape;237;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38" name="Google Shape;238;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1" name="Google Shape;241;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0" name="Google Shape;250;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1" name="Google Shape;251;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4" name="Google Shape;254;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1"/>
          <p:cNvSpPr/>
          <p:nvPr>
            <p:ph idx="2" type="pic"/>
          </p:nvPr>
        </p:nvSpPr>
        <p:spPr>
          <a:xfrm>
            <a:off x="1792288" y="612775"/>
            <a:ext cx="5486400" cy="4114800"/>
          </a:xfrm>
          <a:prstGeom prst="rect">
            <a:avLst/>
          </a:prstGeom>
          <a:noFill/>
          <a:ln>
            <a:noFill/>
          </a:ln>
        </p:spPr>
      </p:sp>
      <p:sp>
        <p:nvSpPr>
          <p:cNvPr id="68" name="Google Shape;68;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7.png"/><Relationship Id="rId5" Type="http://schemas.openxmlformats.org/officeDocument/2006/relationships/hyperlink" Target="https://docs.google.com/spreadsheets/d/1DUF2isFWsqVSYhbaACYtbgcLi_YjDqpE3GLQIVgkKQg/edit#gid=69851113" TargetMode="External"/><Relationship Id="rId6" Type="http://schemas.openxmlformats.org/officeDocument/2006/relationships/hyperlink" Target="https://docs.google.com/spreadsheets/d/1DUF2isFWsqVSYhbaACYtbgcLi_YjDqpE3GLQIVgkKQg/edit#gid=6985111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rive.google.com/file/d/1wRdZJrSohXn3s1e44esM0sgiIpXVm47c/view" TargetMode="Externa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A4E86"/>
        </a:solidFill>
      </p:bgPr>
    </p:bg>
    <p:spTree>
      <p:nvGrpSpPr>
        <p:cNvPr id="91" name="Shape 91"/>
        <p:cNvGrpSpPr/>
        <p:nvPr/>
      </p:nvGrpSpPr>
      <p:grpSpPr>
        <a:xfrm>
          <a:off x="0" y="0"/>
          <a:ext cx="0" cy="0"/>
          <a:chOff x="0" y="0"/>
          <a:chExt cx="0" cy="0"/>
        </a:xfrm>
      </p:grpSpPr>
      <p:sp>
        <p:nvSpPr>
          <p:cNvPr id="92" name="Google Shape;92;p1"/>
          <p:cNvSpPr/>
          <p:nvPr/>
        </p:nvSpPr>
        <p:spPr>
          <a:xfrm>
            <a:off x="15095220" y="7140893"/>
            <a:ext cx="3192784" cy="3146108"/>
          </a:xfrm>
          <a:custGeom>
            <a:rect b="b" l="l" r="r" t="t"/>
            <a:pathLst>
              <a:path extrusionOk="0" h="759815" w="771087">
                <a:moveTo>
                  <a:pt x="0" y="0"/>
                </a:moveTo>
                <a:lnTo>
                  <a:pt x="771087" y="0"/>
                </a:lnTo>
                <a:lnTo>
                  <a:pt x="771087" y="759815"/>
                </a:lnTo>
                <a:lnTo>
                  <a:pt x="0" y="759815"/>
                </a:lnTo>
                <a:close/>
              </a:path>
            </a:pathLst>
          </a:custGeom>
          <a:blipFill rotWithShape="1">
            <a:blip r:embed="rId3">
              <a:alphaModFix/>
            </a:blip>
            <a:stretch>
              <a:fillRect b="-1186" l="0" r="0" t="-1187"/>
            </a:stretch>
          </a:blipFill>
          <a:ln>
            <a:noFill/>
          </a:ln>
        </p:spPr>
      </p:sp>
      <p:sp>
        <p:nvSpPr>
          <p:cNvPr id="93" name="Google Shape;93;p1"/>
          <p:cNvSpPr/>
          <p:nvPr/>
        </p:nvSpPr>
        <p:spPr>
          <a:xfrm>
            <a:off x="1028700" y="649766"/>
            <a:ext cx="5255330" cy="1180996"/>
          </a:xfrm>
          <a:custGeom>
            <a:rect b="b" l="l" r="r" t="t"/>
            <a:pathLst>
              <a:path extrusionOk="0" h="1180996" w="5255330">
                <a:moveTo>
                  <a:pt x="0" y="0"/>
                </a:moveTo>
                <a:lnTo>
                  <a:pt x="5255330" y="0"/>
                </a:lnTo>
                <a:lnTo>
                  <a:pt x="5255330" y="1180996"/>
                </a:lnTo>
                <a:lnTo>
                  <a:pt x="0" y="1180996"/>
                </a:lnTo>
                <a:lnTo>
                  <a:pt x="0" y="0"/>
                </a:lnTo>
                <a:close/>
              </a:path>
            </a:pathLst>
          </a:custGeom>
          <a:blipFill rotWithShape="1">
            <a:blip r:embed="rId4">
              <a:alphaModFix/>
            </a:blip>
            <a:stretch>
              <a:fillRect b="0" l="0" r="0" t="-8532"/>
            </a:stretch>
          </a:blipFill>
          <a:ln>
            <a:noFill/>
          </a:ln>
        </p:spPr>
      </p:sp>
      <p:sp>
        <p:nvSpPr>
          <p:cNvPr id="94" name="Google Shape;94;p1"/>
          <p:cNvSpPr txBox="1"/>
          <p:nvPr/>
        </p:nvSpPr>
        <p:spPr>
          <a:xfrm>
            <a:off x="1028700" y="4169042"/>
            <a:ext cx="8115300" cy="548164"/>
          </a:xfrm>
          <a:prstGeom prst="rect">
            <a:avLst/>
          </a:prstGeom>
          <a:noFill/>
          <a:ln>
            <a:noFill/>
          </a:ln>
        </p:spPr>
        <p:txBody>
          <a:bodyPr anchorCtr="0" anchor="t" bIns="0" lIns="0" spcFirstLastPara="1" rIns="0" wrap="square" tIns="0">
            <a:spAutoFit/>
          </a:bodyPr>
          <a:lstStyle/>
          <a:p>
            <a:pPr indent="0" lvl="0" marL="0" marR="0" rtl="0" algn="l">
              <a:lnSpc>
                <a:spcPct val="140025"/>
              </a:lnSpc>
              <a:spcBef>
                <a:spcPts val="0"/>
              </a:spcBef>
              <a:spcAft>
                <a:spcPts val="0"/>
              </a:spcAft>
              <a:buNone/>
            </a:pPr>
            <a:r>
              <a:rPr b="0" i="1" lang="en-US" sz="3168" u="none" cap="none" strike="noStrike">
                <a:solidFill>
                  <a:srgbClr val="EAF4F9"/>
                </a:solidFill>
                <a:latin typeface="Open Sans"/>
                <a:ea typeface="Open Sans"/>
                <a:cs typeface="Open Sans"/>
                <a:sym typeface="Open Sans"/>
              </a:rPr>
              <a:t>Mutual Interest Partnerships Are the Key!</a:t>
            </a:r>
            <a:endParaRPr/>
          </a:p>
        </p:txBody>
      </p:sp>
      <p:sp>
        <p:nvSpPr>
          <p:cNvPr id="95" name="Google Shape;95;p1"/>
          <p:cNvSpPr txBox="1"/>
          <p:nvPr/>
        </p:nvSpPr>
        <p:spPr>
          <a:xfrm>
            <a:off x="1028700" y="2164206"/>
            <a:ext cx="12352345" cy="1795218"/>
          </a:xfrm>
          <a:prstGeom prst="rect">
            <a:avLst/>
          </a:prstGeom>
          <a:noFill/>
          <a:ln>
            <a:noFill/>
          </a:ln>
        </p:spPr>
        <p:txBody>
          <a:bodyPr anchorCtr="0" anchor="t" bIns="0" lIns="0" spcFirstLastPara="1" rIns="0" wrap="square" tIns="0">
            <a:spAutoFit/>
          </a:bodyPr>
          <a:lstStyle/>
          <a:p>
            <a:pPr indent="0" lvl="0" marL="0" marR="0" rtl="0" algn="l">
              <a:lnSpc>
                <a:spcPct val="110007"/>
              </a:lnSpc>
              <a:spcBef>
                <a:spcPts val="0"/>
              </a:spcBef>
              <a:spcAft>
                <a:spcPts val="0"/>
              </a:spcAft>
              <a:buNone/>
            </a:pPr>
            <a:r>
              <a:rPr b="1" i="0" lang="en-US" sz="6355" u="none" cap="none" strike="noStrike">
                <a:solidFill>
                  <a:srgbClr val="EAF4F9"/>
                </a:solidFill>
                <a:latin typeface="Open Sans"/>
                <a:ea typeface="Open Sans"/>
                <a:cs typeface="Open Sans"/>
                <a:sym typeface="Open Sans"/>
              </a:rPr>
              <a:t>WORKFORCE PATHWAYS FOR MICRO/NANOTECHNOLGY</a:t>
            </a:r>
            <a:endParaRPr/>
          </a:p>
        </p:txBody>
      </p:sp>
      <p:sp>
        <p:nvSpPr>
          <p:cNvPr id="96" name="Google Shape;96;p1"/>
          <p:cNvSpPr txBox="1"/>
          <p:nvPr/>
        </p:nvSpPr>
        <p:spPr>
          <a:xfrm>
            <a:off x="1028700" y="7076752"/>
            <a:ext cx="12047776" cy="2521977"/>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0" i="0" lang="en-US" sz="2884" u="none" cap="none" strike="noStrike">
                <a:solidFill>
                  <a:srgbClr val="EAF4F9"/>
                </a:solidFill>
                <a:latin typeface="Open Sans"/>
                <a:ea typeface="Open Sans"/>
                <a:cs typeface="Open Sans"/>
                <a:sym typeface="Open Sans"/>
              </a:rPr>
              <a:t>Dr. María L. Villagómez </a:t>
            </a:r>
            <a:endParaRPr/>
          </a:p>
          <a:p>
            <a:pPr indent="0" lvl="0" marL="0" marR="0" rtl="0" algn="l">
              <a:lnSpc>
                <a:spcPct val="140013"/>
              </a:lnSpc>
              <a:spcBef>
                <a:spcPts val="0"/>
              </a:spcBef>
              <a:spcAft>
                <a:spcPts val="0"/>
              </a:spcAft>
              <a:buNone/>
            </a:pPr>
            <a:r>
              <a:rPr b="0" i="0" lang="en-US" sz="2884" u="none" cap="none" strike="noStrike">
                <a:solidFill>
                  <a:srgbClr val="EAF4F9"/>
                </a:solidFill>
                <a:latin typeface="Open Sans"/>
                <a:ea typeface="Open Sans"/>
                <a:cs typeface="Open Sans"/>
                <a:sym typeface="Open Sans"/>
              </a:rPr>
              <a:t>Assistant Superintendent/Vice President of Academic Affairs</a:t>
            </a:r>
            <a:endParaRPr/>
          </a:p>
          <a:p>
            <a:pPr indent="0" lvl="0" marL="0" marR="0" rtl="0" algn="l">
              <a:lnSpc>
                <a:spcPct val="140013"/>
              </a:lnSpc>
              <a:spcBef>
                <a:spcPts val="0"/>
              </a:spcBef>
              <a:spcAft>
                <a:spcPts val="0"/>
              </a:spcAft>
              <a:buNone/>
            </a:pPr>
            <a:r>
              <a:t/>
            </a:r>
            <a:endParaRPr b="0" i="0" sz="2884" u="none" cap="none" strike="noStrike">
              <a:solidFill>
                <a:srgbClr val="EAF4F9"/>
              </a:solidFill>
              <a:latin typeface="Open Sans"/>
              <a:ea typeface="Open Sans"/>
              <a:cs typeface="Open Sans"/>
              <a:sym typeface="Open Sans"/>
            </a:endParaRPr>
          </a:p>
          <a:p>
            <a:pPr indent="0" lvl="0" marL="0" marR="0" rtl="0" algn="l">
              <a:lnSpc>
                <a:spcPct val="140013"/>
              </a:lnSpc>
              <a:spcBef>
                <a:spcPts val="0"/>
              </a:spcBef>
              <a:spcAft>
                <a:spcPts val="0"/>
              </a:spcAft>
              <a:buNone/>
            </a:pPr>
            <a:r>
              <a:rPr b="0" i="0" lang="en-US" sz="2884" u="none" cap="none" strike="noStrike">
                <a:solidFill>
                  <a:srgbClr val="EAF4F9"/>
                </a:solidFill>
                <a:latin typeface="Open Sans"/>
                <a:ea typeface="Open Sans"/>
                <a:cs typeface="Open Sans"/>
                <a:sym typeface="Open Sans"/>
              </a:rPr>
              <a:t>Dr. Jens-Uwe Kuhn </a:t>
            </a:r>
            <a:endParaRPr/>
          </a:p>
          <a:p>
            <a:pPr indent="0" lvl="0" marL="0" marR="0" rtl="0" algn="l">
              <a:lnSpc>
                <a:spcPct val="140013"/>
              </a:lnSpc>
              <a:spcBef>
                <a:spcPts val="0"/>
              </a:spcBef>
              <a:spcAft>
                <a:spcPts val="0"/>
              </a:spcAft>
              <a:buNone/>
            </a:pPr>
            <a:r>
              <a:rPr b="0" i="0" lang="en-US" sz="2884" u="none" cap="none" strike="noStrike">
                <a:solidFill>
                  <a:srgbClr val="EAF4F9"/>
                </a:solidFill>
                <a:latin typeface="Open Sans"/>
                <a:ea typeface="Open Sans"/>
                <a:cs typeface="Open Sans"/>
                <a:sym typeface="Open Sans"/>
              </a:rPr>
              <a:t>Dean of Math, Sciences, and Engineering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192E"/>
        </a:solidFill>
      </p:bgPr>
    </p:bg>
    <p:spTree>
      <p:nvGrpSpPr>
        <p:cNvPr id="104" name="Shape 104"/>
        <p:cNvGrpSpPr/>
        <p:nvPr/>
      </p:nvGrpSpPr>
      <p:grpSpPr>
        <a:xfrm>
          <a:off x="0" y="0"/>
          <a:ext cx="0" cy="0"/>
          <a:chOff x="0" y="0"/>
          <a:chExt cx="0" cy="0"/>
        </a:xfrm>
      </p:grpSpPr>
      <p:cxnSp>
        <p:nvCxnSpPr>
          <p:cNvPr id="105" name="Google Shape;105;p2"/>
          <p:cNvCxnSpPr/>
          <p:nvPr/>
        </p:nvCxnSpPr>
        <p:spPr>
          <a:xfrm>
            <a:off x="0" y="3443891"/>
            <a:ext cx="18246628" cy="0"/>
          </a:xfrm>
          <a:prstGeom prst="straightConnector1">
            <a:avLst/>
          </a:prstGeom>
          <a:noFill/>
          <a:ln cap="rnd" cmpd="sng" w="9525">
            <a:solidFill>
              <a:srgbClr val="FFFFFF"/>
            </a:solidFill>
            <a:prstDash val="solid"/>
            <a:round/>
            <a:headEnd len="sm" w="sm" type="none"/>
            <a:tailEnd len="sm" w="sm" type="none"/>
          </a:ln>
        </p:spPr>
      </p:cxnSp>
      <p:cxnSp>
        <p:nvCxnSpPr>
          <p:cNvPr id="106" name="Google Shape;106;p2"/>
          <p:cNvCxnSpPr/>
          <p:nvPr/>
        </p:nvCxnSpPr>
        <p:spPr>
          <a:xfrm>
            <a:off x="6134806" y="3448654"/>
            <a:ext cx="0" cy="7228694"/>
          </a:xfrm>
          <a:prstGeom prst="straightConnector1">
            <a:avLst/>
          </a:prstGeom>
          <a:noFill/>
          <a:ln cap="rnd" cmpd="sng" w="9525">
            <a:solidFill>
              <a:srgbClr val="FFFFFF"/>
            </a:solidFill>
            <a:prstDash val="solid"/>
            <a:round/>
            <a:headEnd len="sm" w="sm" type="none"/>
            <a:tailEnd len="sm" w="sm" type="none"/>
          </a:ln>
        </p:spPr>
      </p:cxnSp>
      <p:cxnSp>
        <p:nvCxnSpPr>
          <p:cNvPr id="107" name="Google Shape;107;p2"/>
          <p:cNvCxnSpPr/>
          <p:nvPr/>
        </p:nvCxnSpPr>
        <p:spPr>
          <a:xfrm>
            <a:off x="12474915" y="3448654"/>
            <a:ext cx="0" cy="6843109"/>
          </a:xfrm>
          <a:prstGeom prst="straightConnector1">
            <a:avLst/>
          </a:prstGeom>
          <a:noFill/>
          <a:ln cap="rnd" cmpd="sng" w="9525">
            <a:solidFill>
              <a:srgbClr val="FFFFFF"/>
            </a:solidFill>
            <a:prstDash val="solid"/>
            <a:round/>
            <a:headEnd len="sm" w="sm" type="none"/>
            <a:tailEnd len="sm" w="sm" type="none"/>
          </a:ln>
        </p:spPr>
      </p:cxnSp>
      <p:sp>
        <p:nvSpPr>
          <p:cNvPr id="108" name="Google Shape;108;p2"/>
          <p:cNvSpPr txBox="1"/>
          <p:nvPr/>
        </p:nvSpPr>
        <p:spPr>
          <a:xfrm>
            <a:off x="2730426" y="1028700"/>
            <a:ext cx="12827148" cy="137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9000" u="none" cap="none" strike="noStrike">
                <a:solidFill>
                  <a:srgbClr val="FFFFFF"/>
                </a:solidFill>
                <a:latin typeface="Open Sans"/>
                <a:ea typeface="Open Sans"/>
                <a:cs typeface="Open Sans"/>
                <a:sym typeface="Open Sans"/>
              </a:rPr>
              <a:t>Overview</a:t>
            </a:r>
            <a:endParaRPr/>
          </a:p>
        </p:txBody>
      </p:sp>
      <p:grpSp>
        <p:nvGrpSpPr>
          <p:cNvPr id="109" name="Google Shape;109;p2"/>
          <p:cNvGrpSpPr/>
          <p:nvPr/>
        </p:nvGrpSpPr>
        <p:grpSpPr>
          <a:xfrm>
            <a:off x="1529926" y="4809269"/>
            <a:ext cx="3373149" cy="3324626"/>
            <a:chOff x="0" y="0"/>
            <a:chExt cx="4497532" cy="4432835"/>
          </a:xfrm>
        </p:grpSpPr>
        <p:sp>
          <p:nvSpPr>
            <p:cNvPr id="110" name="Google Shape;110;p2"/>
            <p:cNvSpPr/>
            <p:nvPr/>
          </p:nvSpPr>
          <p:spPr>
            <a:xfrm>
              <a:off x="1508303" y="0"/>
              <a:ext cx="1480926" cy="1810021"/>
            </a:xfrm>
            <a:custGeom>
              <a:rect b="b" l="l" r="r" t="t"/>
              <a:pathLst>
                <a:path extrusionOk="0" h="1810021" w="1480926">
                  <a:moveTo>
                    <a:pt x="0" y="0"/>
                  </a:moveTo>
                  <a:lnTo>
                    <a:pt x="1480926" y="0"/>
                  </a:lnTo>
                  <a:lnTo>
                    <a:pt x="1480926" y="1810021"/>
                  </a:lnTo>
                  <a:lnTo>
                    <a:pt x="0" y="1810021"/>
                  </a:lnTo>
                  <a:lnTo>
                    <a:pt x="0" y="0"/>
                  </a:lnTo>
                  <a:close/>
                </a:path>
              </a:pathLst>
            </a:custGeom>
            <a:blipFill rotWithShape="1">
              <a:blip r:embed="rId3">
                <a:alphaModFix/>
              </a:blip>
              <a:stretch>
                <a:fillRect b="0" l="0" r="0" t="0"/>
              </a:stretch>
            </a:blipFill>
            <a:ln>
              <a:noFill/>
            </a:ln>
          </p:spPr>
        </p:sp>
        <p:sp>
          <p:nvSpPr>
            <p:cNvPr id="111" name="Google Shape;111;p2"/>
            <p:cNvSpPr txBox="1"/>
            <p:nvPr/>
          </p:nvSpPr>
          <p:spPr>
            <a:xfrm>
              <a:off x="0" y="2939527"/>
              <a:ext cx="4497532" cy="1493308"/>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3500" u="none" cap="none" strike="noStrike">
                  <a:solidFill>
                    <a:srgbClr val="FFFFFF"/>
                  </a:solidFill>
                  <a:latin typeface="Open Sans"/>
                  <a:ea typeface="Open Sans"/>
                  <a:cs typeface="Open Sans"/>
                  <a:sym typeface="Open Sans"/>
                </a:rPr>
                <a:t>NSF ATE and Grant Proposal</a:t>
              </a:r>
              <a:endParaRPr/>
            </a:p>
          </p:txBody>
        </p:sp>
      </p:grpSp>
      <p:grpSp>
        <p:nvGrpSpPr>
          <p:cNvPr id="112" name="Google Shape;112;p2"/>
          <p:cNvGrpSpPr/>
          <p:nvPr/>
        </p:nvGrpSpPr>
        <p:grpSpPr>
          <a:xfrm>
            <a:off x="7873118" y="4809269"/>
            <a:ext cx="3373149" cy="2753126"/>
            <a:chOff x="0" y="0"/>
            <a:chExt cx="4497532" cy="3670835"/>
          </a:xfrm>
        </p:grpSpPr>
        <p:sp>
          <p:nvSpPr>
            <p:cNvPr id="113" name="Google Shape;113;p2"/>
            <p:cNvSpPr/>
            <p:nvPr/>
          </p:nvSpPr>
          <p:spPr>
            <a:xfrm>
              <a:off x="1343756" y="0"/>
              <a:ext cx="1810021" cy="1717874"/>
            </a:xfrm>
            <a:custGeom>
              <a:rect b="b" l="l" r="r" t="t"/>
              <a:pathLst>
                <a:path extrusionOk="0" h="1717874" w="1810021">
                  <a:moveTo>
                    <a:pt x="0" y="0"/>
                  </a:moveTo>
                  <a:lnTo>
                    <a:pt x="1810020" y="0"/>
                  </a:lnTo>
                  <a:lnTo>
                    <a:pt x="1810020" y="1717874"/>
                  </a:lnTo>
                  <a:lnTo>
                    <a:pt x="0" y="1717874"/>
                  </a:lnTo>
                  <a:lnTo>
                    <a:pt x="0" y="0"/>
                  </a:lnTo>
                  <a:close/>
                </a:path>
              </a:pathLst>
            </a:custGeom>
            <a:blipFill rotWithShape="1">
              <a:blip r:embed="rId4">
                <a:alphaModFix/>
              </a:blip>
              <a:stretch>
                <a:fillRect b="0" l="0" r="0" t="0"/>
              </a:stretch>
            </a:blipFill>
            <a:ln>
              <a:noFill/>
            </a:ln>
          </p:spPr>
        </p:sp>
        <p:sp>
          <p:nvSpPr>
            <p:cNvPr id="114" name="Google Shape;114;p2"/>
            <p:cNvSpPr txBox="1"/>
            <p:nvPr/>
          </p:nvSpPr>
          <p:spPr>
            <a:xfrm>
              <a:off x="0" y="2939527"/>
              <a:ext cx="4497532" cy="731308"/>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3500" u="none" cap="none" strike="noStrike">
                  <a:solidFill>
                    <a:srgbClr val="FFFFFF"/>
                  </a:solidFill>
                  <a:latin typeface="Open Sans"/>
                  <a:ea typeface="Open Sans"/>
                  <a:cs typeface="Open Sans"/>
                  <a:sym typeface="Open Sans"/>
                </a:rPr>
                <a:t>Partnerships</a:t>
              </a:r>
              <a:endParaRPr/>
            </a:p>
          </p:txBody>
        </p:sp>
      </p:grpSp>
      <p:grpSp>
        <p:nvGrpSpPr>
          <p:cNvPr id="115" name="Google Shape;115;p2"/>
          <p:cNvGrpSpPr/>
          <p:nvPr/>
        </p:nvGrpSpPr>
        <p:grpSpPr>
          <a:xfrm>
            <a:off x="14216310" y="4809269"/>
            <a:ext cx="3373149" cy="3801318"/>
            <a:chOff x="0" y="0"/>
            <a:chExt cx="4497532" cy="5068424"/>
          </a:xfrm>
        </p:grpSpPr>
        <p:sp>
          <p:nvSpPr>
            <p:cNvPr id="116" name="Google Shape;116;p2"/>
            <p:cNvSpPr/>
            <p:nvPr/>
          </p:nvSpPr>
          <p:spPr>
            <a:xfrm>
              <a:off x="1422738" y="0"/>
              <a:ext cx="1652055" cy="1810021"/>
            </a:xfrm>
            <a:custGeom>
              <a:rect b="b" l="l" r="r" t="t"/>
              <a:pathLst>
                <a:path extrusionOk="0" h="1810021" w="1652055">
                  <a:moveTo>
                    <a:pt x="0" y="0"/>
                  </a:moveTo>
                  <a:lnTo>
                    <a:pt x="1652056" y="0"/>
                  </a:lnTo>
                  <a:lnTo>
                    <a:pt x="1652056" y="1810021"/>
                  </a:lnTo>
                  <a:lnTo>
                    <a:pt x="0" y="1810021"/>
                  </a:lnTo>
                  <a:lnTo>
                    <a:pt x="0" y="0"/>
                  </a:lnTo>
                  <a:close/>
                </a:path>
              </a:pathLst>
            </a:custGeom>
            <a:blipFill rotWithShape="1">
              <a:blip r:embed="rId5">
                <a:alphaModFix/>
              </a:blip>
              <a:stretch>
                <a:fillRect b="0" l="0" r="0" t="0"/>
              </a:stretch>
            </a:blipFill>
            <a:ln>
              <a:noFill/>
            </a:ln>
          </p:spPr>
        </p:sp>
        <p:sp>
          <p:nvSpPr>
            <p:cNvPr id="117" name="Google Shape;117;p2"/>
            <p:cNvSpPr txBox="1"/>
            <p:nvPr/>
          </p:nvSpPr>
          <p:spPr>
            <a:xfrm>
              <a:off x="0" y="2813116"/>
              <a:ext cx="4497532" cy="2255308"/>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3500" u="none" cap="none" strike="noStrike">
                  <a:solidFill>
                    <a:srgbClr val="FFFFFF"/>
                  </a:solidFill>
                  <a:latin typeface="Open Sans"/>
                  <a:ea typeface="Open Sans"/>
                  <a:cs typeface="Open Sans"/>
                  <a:sym typeface="Open Sans"/>
                </a:rPr>
                <a:t>Award and</a:t>
              </a:r>
              <a:endParaRPr/>
            </a:p>
            <a:p>
              <a:pPr indent="0" lvl="0" marL="0" marR="0" rtl="0" algn="ctr">
                <a:lnSpc>
                  <a:spcPct val="130000"/>
                </a:lnSpc>
                <a:spcBef>
                  <a:spcPts val="0"/>
                </a:spcBef>
                <a:spcAft>
                  <a:spcPts val="0"/>
                </a:spcAft>
                <a:buNone/>
              </a:pPr>
              <a:r>
                <a:rPr b="1" i="0" lang="en-US" sz="3500" u="none" cap="none" strike="noStrike">
                  <a:solidFill>
                    <a:srgbClr val="FFFFFF"/>
                  </a:solidFill>
                  <a:latin typeface="Open Sans"/>
                  <a:ea typeface="Open Sans"/>
                  <a:cs typeface="Open Sans"/>
                  <a:sym typeface="Open Sans"/>
                </a:rPr>
                <a:t>On-Going Efforts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BB1"/>
        </a:solidFill>
      </p:bgPr>
    </p:bg>
    <p:spTree>
      <p:nvGrpSpPr>
        <p:cNvPr id="125" name="Shape 125"/>
        <p:cNvGrpSpPr/>
        <p:nvPr/>
      </p:nvGrpSpPr>
      <p:grpSpPr>
        <a:xfrm>
          <a:off x="0" y="0"/>
          <a:ext cx="0" cy="0"/>
          <a:chOff x="0" y="0"/>
          <a:chExt cx="0" cy="0"/>
        </a:xfrm>
      </p:grpSpPr>
      <p:sp>
        <p:nvSpPr>
          <p:cNvPr id="126" name="Google Shape;126;p3"/>
          <p:cNvSpPr txBox="1"/>
          <p:nvPr/>
        </p:nvSpPr>
        <p:spPr>
          <a:xfrm>
            <a:off x="973243" y="8404223"/>
            <a:ext cx="16286057" cy="854077"/>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4999" u="none" cap="none" strike="noStrike">
                <a:solidFill>
                  <a:srgbClr val="FFFFFF"/>
                </a:solidFill>
                <a:latin typeface="Open Sans"/>
                <a:ea typeface="Open Sans"/>
                <a:cs typeface="Open Sans"/>
                <a:sym typeface="Open Sans"/>
              </a:rPr>
              <a:t>NSF | Advanced Technological Education (ATE)</a:t>
            </a:r>
            <a:endParaRPr/>
          </a:p>
        </p:txBody>
      </p:sp>
      <p:cxnSp>
        <p:nvCxnSpPr>
          <p:cNvPr id="127" name="Google Shape;127;p3"/>
          <p:cNvCxnSpPr/>
          <p:nvPr/>
        </p:nvCxnSpPr>
        <p:spPr>
          <a:xfrm>
            <a:off x="4606864" y="884688"/>
            <a:ext cx="0" cy="6233457"/>
          </a:xfrm>
          <a:prstGeom prst="straightConnector1">
            <a:avLst/>
          </a:prstGeom>
          <a:noFill/>
          <a:ln cap="rnd" cmpd="sng" w="9525">
            <a:solidFill>
              <a:srgbClr val="FFFFFF"/>
            </a:solidFill>
            <a:prstDash val="solid"/>
            <a:round/>
            <a:headEnd len="sm" w="sm" type="none"/>
            <a:tailEnd len="sm" w="sm" type="none"/>
          </a:ln>
        </p:spPr>
      </p:cxnSp>
      <p:cxnSp>
        <p:nvCxnSpPr>
          <p:cNvPr id="128" name="Google Shape;128;p3"/>
          <p:cNvCxnSpPr/>
          <p:nvPr/>
        </p:nvCxnSpPr>
        <p:spPr>
          <a:xfrm>
            <a:off x="514350" y="884688"/>
            <a:ext cx="17259300" cy="0"/>
          </a:xfrm>
          <a:prstGeom prst="straightConnector1">
            <a:avLst/>
          </a:prstGeom>
          <a:noFill/>
          <a:ln cap="rnd" cmpd="sng" w="9525">
            <a:solidFill>
              <a:srgbClr val="FFFFFF"/>
            </a:solidFill>
            <a:prstDash val="solid"/>
            <a:round/>
            <a:headEnd len="sm" w="sm" type="none"/>
            <a:tailEnd len="sm" w="sm" type="none"/>
          </a:ln>
        </p:spPr>
      </p:cxnSp>
      <p:cxnSp>
        <p:nvCxnSpPr>
          <p:cNvPr id="129" name="Google Shape;129;p3"/>
          <p:cNvCxnSpPr/>
          <p:nvPr/>
        </p:nvCxnSpPr>
        <p:spPr>
          <a:xfrm>
            <a:off x="8855603" y="884688"/>
            <a:ext cx="0" cy="6233457"/>
          </a:xfrm>
          <a:prstGeom prst="straightConnector1">
            <a:avLst/>
          </a:prstGeom>
          <a:noFill/>
          <a:ln cap="rnd" cmpd="sng" w="9525">
            <a:solidFill>
              <a:srgbClr val="FFFFFF"/>
            </a:solidFill>
            <a:prstDash val="solid"/>
            <a:round/>
            <a:headEnd len="sm" w="sm" type="none"/>
            <a:tailEnd len="sm" w="sm" type="none"/>
          </a:ln>
        </p:spPr>
      </p:cxnSp>
      <p:cxnSp>
        <p:nvCxnSpPr>
          <p:cNvPr id="130" name="Google Shape;130;p3"/>
          <p:cNvCxnSpPr/>
          <p:nvPr/>
        </p:nvCxnSpPr>
        <p:spPr>
          <a:xfrm>
            <a:off x="13333740" y="884688"/>
            <a:ext cx="0" cy="6233457"/>
          </a:xfrm>
          <a:prstGeom prst="straightConnector1">
            <a:avLst/>
          </a:prstGeom>
          <a:noFill/>
          <a:ln cap="rnd" cmpd="sng" w="9525">
            <a:solidFill>
              <a:srgbClr val="FFFFFF"/>
            </a:solidFill>
            <a:prstDash val="solid"/>
            <a:round/>
            <a:headEnd len="sm" w="sm" type="none"/>
            <a:tailEnd len="sm" w="sm" type="none"/>
          </a:ln>
        </p:spPr>
      </p:cxnSp>
      <p:sp>
        <p:nvSpPr>
          <p:cNvPr id="131" name="Google Shape;131;p3"/>
          <p:cNvSpPr txBox="1"/>
          <p:nvPr/>
        </p:nvSpPr>
        <p:spPr>
          <a:xfrm>
            <a:off x="973243" y="1191491"/>
            <a:ext cx="3190627" cy="5474903"/>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Track 1</a:t>
            </a:r>
            <a:endParaRPr/>
          </a:p>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Small Scale Projects</a:t>
            </a:r>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$475K</a:t>
            </a:r>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3 years</a:t>
            </a:r>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Not limited to new to ATE IHEs</a:t>
            </a:r>
            <a:endParaRPr/>
          </a:p>
        </p:txBody>
      </p:sp>
      <p:sp>
        <p:nvSpPr>
          <p:cNvPr id="132" name="Google Shape;132;p3"/>
          <p:cNvSpPr txBox="1"/>
          <p:nvPr/>
        </p:nvSpPr>
        <p:spPr>
          <a:xfrm>
            <a:off x="5135502" y="1191491"/>
            <a:ext cx="3190627" cy="3646103"/>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Track 2</a:t>
            </a:r>
            <a:endParaRPr/>
          </a:p>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Projects</a:t>
            </a:r>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$1M</a:t>
            </a:r>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3 years</a:t>
            </a:r>
            <a:endParaRPr/>
          </a:p>
        </p:txBody>
      </p:sp>
      <p:sp>
        <p:nvSpPr>
          <p:cNvPr id="133" name="Google Shape;133;p3"/>
          <p:cNvSpPr txBox="1"/>
          <p:nvPr/>
        </p:nvSpPr>
        <p:spPr>
          <a:xfrm>
            <a:off x="9498540" y="1191491"/>
            <a:ext cx="3190627" cy="4731953"/>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Track 3</a:t>
            </a:r>
            <a:endParaRPr/>
          </a:p>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Consortia</a:t>
            </a:r>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$1.2 - $3M</a:t>
            </a:r>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3-4 years</a:t>
            </a:r>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2, 3, or more IHEs</a:t>
            </a:r>
            <a:endParaRPr/>
          </a:p>
        </p:txBody>
      </p:sp>
      <p:sp>
        <p:nvSpPr>
          <p:cNvPr id="134" name="Google Shape;134;p3"/>
          <p:cNvSpPr txBox="1"/>
          <p:nvPr/>
        </p:nvSpPr>
        <p:spPr>
          <a:xfrm>
            <a:off x="13860801" y="1191491"/>
            <a:ext cx="3190627" cy="5817803"/>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Track 4</a:t>
            </a:r>
            <a:endParaRPr/>
          </a:p>
          <a:p>
            <a:pPr indent="0" lvl="0" marL="0" marR="0" rtl="0" algn="ctr">
              <a:lnSpc>
                <a:spcPct val="130000"/>
              </a:lnSpc>
              <a:spcBef>
                <a:spcPts val="0"/>
              </a:spcBef>
              <a:spcAft>
                <a:spcPts val="0"/>
              </a:spcAft>
              <a:buNone/>
            </a:pPr>
            <a:r>
              <a:rPr b="1" i="0" lang="en-US" sz="4500" u="none" cap="none" strike="noStrike">
                <a:solidFill>
                  <a:srgbClr val="FFFFFF"/>
                </a:solidFill>
                <a:latin typeface="Open Sans"/>
                <a:ea typeface="Open Sans"/>
                <a:cs typeface="Open Sans"/>
                <a:sym typeface="Open Sans"/>
              </a:rPr>
              <a:t>Centers</a:t>
            </a:r>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0" lvl="0" marL="0" marR="0" rtl="0" algn="ctr">
              <a:lnSpc>
                <a:spcPct val="95622"/>
              </a:lnSpc>
              <a:spcBef>
                <a:spcPts val="0"/>
              </a:spcBef>
              <a:spcAft>
                <a:spcPts val="0"/>
              </a:spcAft>
              <a:buNone/>
            </a:pPr>
            <a:r>
              <a:t/>
            </a:r>
            <a:endParaRPr b="1" i="0" sz="4500" u="none" cap="none" strike="noStrike">
              <a:solidFill>
                <a:srgbClr val="FFFFFF"/>
              </a:solidFill>
              <a:latin typeface="Open Sans"/>
              <a:ea typeface="Open Sans"/>
              <a:cs typeface="Open Sans"/>
              <a:sym typeface="Open Sans"/>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$7.5M</a:t>
            </a:r>
            <a:endParaRPr/>
          </a:p>
          <a:p>
            <a:pPr indent="-357381" lvl="1" marL="714763" marR="0" rtl="0" algn="just">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5 years</a:t>
            </a:r>
            <a:endParaRPr/>
          </a:p>
          <a:p>
            <a:pPr indent="-357381" lvl="1" marL="714763" marR="0" rtl="0" algn="l">
              <a:lnSpc>
                <a:spcPct val="130039"/>
              </a:lnSpc>
              <a:spcBef>
                <a:spcPts val="0"/>
              </a:spcBef>
              <a:spcAft>
                <a:spcPts val="0"/>
              </a:spcAft>
              <a:buClr>
                <a:srgbClr val="FFFFFF"/>
              </a:buClr>
              <a:buSzPts val="3309"/>
              <a:buFont typeface="Arial"/>
              <a:buChar char="•"/>
            </a:pPr>
            <a:r>
              <a:rPr b="1" i="0" lang="en-US" sz="3309" u="none" cap="none" strike="noStrike">
                <a:solidFill>
                  <a:srgbClr val="FFFFFF"/>
                </a:solidFill>
                <a:latin typeface="Open Sans"/>
                <a:ea typeface="Open Sans"/>
                <a:cs typeface="Open Sans"/>
                <a:sym typeface="Open Sans"/>
              </a:rPr>
              <a:t>Pre-defined areas of technology focus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192E"/>
        </a:solidFill>
      </p:bgPr>
    </p:bg>
    <p:spTree>
      <p:nvGrpSpPr>
        <p:cNvPr id="142" name="Shape 142"/>
        <p:cNvGrpSpPr/>
        <p:nvPr/>
      </p:nvGrpSpPr>
      <p:grpSpPr>
        <a:xfrm>
          <a:off x="0" y="0"/>
          <a:ext cx="0" cy="0"/>
          <a:chOff x="0" y="0"/>
          <a:chExt cx="0" cy="0"/>
        </a:xfrm>
      </p:grpSpPr>
      <p:sp>
        <p:nvSpPr>
          <p:cNvPr id="143" name="Google Shape;143;p4"/>
          <p:cNvSpPr txBox="1"/>
          <p:nvPr/>
        </p:nvSpPr>
        <p:spPr>
          <a:xfrm>
            <a:off x="544801" y="3749895"/>
            <a:ext cx="2015230" cy="1186978"/>
          </a:xfrm>
          <a:prstGeom prst="rect">
            <a:avLst/>
          </a:prstGeom>
          <a:noFill/>
          <a:ln>
            <a:noFill/>
          </a:ln>
        </p:spPr>
        <p:txBody>
          <a:bodyPr anchorCtr="0" anchor="t" bIns="0" lIns="0" spcFirstLastPara="1" rIns="0" wrap="square" tIns="0">
            <a:spAutoFit/>
          </a:bodyPr>
          <a:lstStyle/>
          <a:p>
            <a:pPr indent="0" lvl="0" marL="0" marR="0" rtl="0" algn="ctr">
              <a:lnSpc>
                <a:spcPct val="110033"/>
              </a:lnSpc>
              <a:spcBef>
                <a:spcPts val="0"/>
              </a:spcBef>
              <a:spcAft>
                <a:spcPts val="0"/>
              </a:spcAft>
              <a:buNone/>
            </a:pPr>
            <a:r>
              <a:rPr b="1" i="0" lang="en-US" sz="2113" u="none" cap="none" strike="noStrike">
                <a:solidFill>
                  <a:srgbClr val="FFFFFF"/>
                </a:solidFill>
                <a:latin typeface="Open Sans"/>
                <a:ea typeface="Open Sans"/>
                <a:cs typeface="Open Sans"/>
                <a:sym typeface="Open Sans"/>
              </a:rPr>
              <a:t>Program Development and Improvement</a:t>
            </a:r>
            <a:endParaRPr/>
          </a:p>
        </p:txBody>
      </p:sp>
      <p:sp>
        <p:nvSpPr>
          <p:cNvPr id="144" name="Google Shape;144;p4"/>
          <p:cNvSpPr txBox="1"/>
          <p:nvPr/>
        </p:nvSpPr>
        <p:spPr>
          <a:xfrm>
            <a:off x="544801" y="5206790"/>
            <a:ext cx="2015230" cy="1481774"/>
          </a:xfrm>
          <a:prstGeom prst="rect">
            <a:avLst/>
          </a:prstGeom>
          <a:noFill/>
          <a:ln>
            <a:noFill/>
          </a:ln>
        </p:spPr>
        <p:txBody>
          <a:bodyPr anchorCtr="0" anchor="t" bIns="0" lIns="0" spcFirstLastPara="1" rIns="0" wrap="square" tIns="0">
            <a:spAutoFit/>
          </a:bodyPr>
          <a:lstStyle/>
          <a:p>
            <a:pPr indent="0" lvl="0" marL="0" marR="0" rtl="0" algn="ctr">
              <a:lnSpc>
                <a:spcPct val="109985"/>
              </a:lnSpc>
              <a:spcBef>
                <a:spcPts val="0"/>
              </a:spcBef>
              <a:spcAft>
                <a:spcPts val="0"/>
              </a:spcAft>
              <a:buNone/>
            </a:pPr>
            <a:r>
              <a:rPr b="1" i="0" lang="en-US" sz="2113" u="none" cap="none" strike="noStrike">
                <a:solidFill>
                  <a:srgbClr val="FFFFFF"/>
                </a:solidFill>
                <a:latin typeface="Open Sans"/>
                <a:ea typeface="Open Sans"/>
                <a:cs typeface="Open Sans"/>
                <a:sym typeface="Open Sans"/>
              </a:rPr>
              <a:t>Curriculum and Educational Materials Development</a:t>
            </a:r>
            <a:endParaRPr/>
          </a:p>
        </p:txBody>
      </p:sp>
      <p:sp>
        <p:nvSpPr>
          <p:cNvPr id="145" name="Google Shape;145;p4"/>
          <p:cNvSpPr txBox="1"/>
          <p:nvPr/>
        </p:nvSpPr>
        <p:spPr>
          <a:xfrm>
            <a:off x="4333433" y="3897293"/>
            <a:ext cx="2015230" cy="892182"/>
          </a:xfrm>
          <a:prstGeom prst="rect">
            <a:avLst/>
          </a:prstGeom>
          <a:noFill/>
          <a:ln>
            <a:noFill/>
          </a:ln>
        </p:spPr>
        <p:txBody>
          <a:bodyPr anchorCtr="0" anchor="t" bIns="0" lIns="0" spcFirstLastPara="1" rIns="0" wrap="square" tIns="0">
            <a:spAutoFit/>
          </a:bodyPr>
          <a:lstStyle/>
          <a:p>
            <a:pPr indent="0" lvl="0" marL="0" marR="0" rtl="0" algn="ctr">
              <a:lnSpc>
                <a:spcPct val="109985"/>
              </a:lnSpc>
              <a:spcBef>
                <a:spcPts val="0"/>
              </a:spcBef>
              <a:spcAft>
                <a:spcPts val="0"/>
              </a:spcAft>
              <a:buNone/>
            </a:pPr>
            <a:r>
              <a:rPr b="1" i="0" lang="en-US" sz="2113" u="none" cap="none" strike="noStrike">
                <a:solidFill>
                  <a:srgbClr val="FFFFFF"/>
                </a:solidFill>
                <a:latin typeface="Open Sans"/>
                <a:ea typeface="Open Sans"/>
                <a:cs typeface="Open Sans"/>
                <a:sym typeface="Open Sans"/>
              </a:rPr>
              <a:t>Professional Development</a:t>
            </a:r>
            <a:endParaRPr/>
          </a:p>
          <a:p>
            <a:pPr indent="0" lvl="0" marL="0" marR="0" rtl="0" algn="ctr">
              <a:lnSpc>
                <a:spcPct val="109985"/>
              </a:lnSpc>
              <a:spcBef>
                <a:spcPts val="0"/>
              </a:spcBef>
              <a:spcAft>
                <a:spcPts val="0"/>
              </a:spcAft>
              <a:buNone/>
            </a:pPr>
            <a:r>
              <a:rPr b="1" i="0" lang="en-US" sz="2113" u="none" cap="none" strike="noStrike">
                <a:solidFill>
                  <a:srgbClr val="FFFFFF"/>
                </a:solidFill>
                <a:latin typeface="Open Sans"/>
                <a:ea typeface="Open Sans"/>
                <a:cs typeface="Open Sans"/>
                <a:sym typeface="Open Sans"/>
              </a:rPr>
              <a:t>for Educators</a:t>
            </a:r>
            <a:endParaRPr/>
          </a:p>
        </p:txBody>
      </p:sp>
      <p:sp>
        <p:nvSpPr>
          <p:cNvPr id="146" name="Google Shape;146;p4"/>
          <p:cNvSpPr txBox="1"/>
          <p:nvPr/>
        </p:nvSpPr>
        <p:spPr>
          <a:xfrm>
            <a:off x="4333433" y="5354188"/>
            <a:ext cx="2015230" cy="1186978"/>
          </a:xfrm>
          <a:prstGeom prst="rect">
            <a:avLst/>
          </a:prstGeom>
          <a:noFill/>
          <a:ln>
            <a:noFill/>
          </a:ln>
        </p:spPr>
        <p:txBody>
          <a:bodyPr anchorCtr="0" anchor="t" bIns="0" lIns="0" spcFirstLastPara="1" rIns="0" wrap="square" tIns="0">
            <a:spAutoFit/>
          </a:bodyPr>
          <a:lstStyle/>
          <a:p>
            <a:pPr indent="0" lvl="0" marL="0" marR="0" rtl="0" algn="ctr">
              <a:lnSpc>
                <a:spcPct val="109985"/>
              </a:lnSpc>
              <a:spcBef>
                <a:spcPts val="0"/>
              </a:spcBef>
              <a:spcAft>
                <a:spcPts val="0"/>
              </a:spcAft>
              <a:buNone/>
            </a:pPr>
            <a:r>
              <a:rPr b="1" i="0" lang="en-US" sz="2113" u="none" cap="none" strike="noStrike">
                <a:solidFill>
                  <a:srgbClr val="FFFFFF"/>
                </a:solidFill>
                <a:latin typeface="Open Sans"/>
                <a:ea typeface="Open Sans"/>
                <a:cs typeface="Open Sans"/>
                <a:sym typeface="Open Sans"/>
              </a:rPr>
              <a:t>Leadership Capacity Building for Faculty</a:t>
            </a:r>
            <a:endParaRPr/>
          </a:p>
        </p:txBody>
      </p:sp>
      <p:sp>
        <p:nvSpPr>
          <p:cNvPr id="147" name="Google Shape;147;p4"/>
          <p:cNvSpPr txBox="1"/>
          <p:nvPr/>
        </p:nvSpPr>
        <p:spPr>
          <a:xfrm>
            <a:off x="8124631" y="4044691"/>
            <a:ext cx="2015230" cy="597385"/>
          </a:xfrm>
          <a:prstGeom prst="rect">
            <a:avLst/>
          </a:prstGeom>
          <a:noFill/>
          <a:ln>
            <a:noFill/>
          </a:ln>
        </p:spPr>
        <p:txBody>
          <a:bodyPr anchorCtr="0" anchor="t" bIns="0" lIns="0" spcFirstLastPara="1" rIns="0" wrap="square" tIns="0">
            <a:spAutoFit/>
          </a:bodyPr>
          <a:lstStyle/>
          <a:p>
            <a:pPr indent="0" lvl="0" marL="0" marR="0" rtl="0" algn="ctr">
              <a:lnSpc>
                <a:spcPct val="109985"/>
              </a:lnSpc>
              <a:spcBef>
                <a:spcPts val="0"/>
              </a:spcBef>
              <a:spcAft>
                <a:spcPts val="0"/>
              </a:spcAft>
              <a:buNone/>
            </a:pPr>
            <a:r>
              <a:rPr b="1" i="0" lang="en-US" sz="2113" u="none" cap="none" strike="noStrike">
                <a:solidFill>
                  <a:srgbClr val="FFFFFF"/>
                </a:solidFill>
                <a:latin typeface="Open Sans"/>
                <a:ea typeface="Open Sans"/>
                <a:cs typeface="Open Sans"/>
                <a:sym typeface="Open Sans"/>
              </a:rPr>
              <a:t>Teacher Preparation</a:t>
            </a:r>
            <a:endParaRPr/>
          </a:p>
        </p:txBody>
      </p:sp>
      <p:sp>
        <p:nvSpPr>
          <p:cNvPr id="148" name="Google Shape;148;p4"/>
          <p:cNvSpPr txBox="1"/>
          <p:nvPr/>
        </p:nvSpPr>
        <p:spPr>
          <a:xfrm>
            <a:off x="7969105" y="5354188"/>
            <a:ext cx="2285466" cy="1186978"/>
          </a:xfrm>
          <a:prstGeom prst="rect">
            <a:avLst/>
          </a:prstGeom>
          <a:noFill/>
          <a:ln>
            <a:noFill/>
          </a:ln>
        </p:spPr>
        <p:txBody>
          <a:bodyPr anchorCtr="0" anchor="t" bIns="0" lIns="0" spcFirstLastPara="1" rIns="0" wrap="square" tIns="0">
            <a:spAutoFit/>
          </a:bodyPr>
          <a:lstStyle/>
          <a:p>
            <a:pPr indent="0" lvl="0" marL="0" marR="0" rtl="0" algn="ctr">
              <a:lnSpc>
                <a:spcPct val="109985"/>
              </a:lnSpc>
              <a:spcBef>
                <a:spcPts val="0"/>
              </a:spcBef>
              <a:spcAft>
                <a:spcPts val="0"/>
              </a:spcAft>
              <a:buNone/>
            </a:pPr>
            <a:r>
              <a:rPr b="1" i="0" lang="en-US" sz="2113" u="none" cap="none" strike="noStrike">
                <a:solidFill>
                  <a:srgbClr val="FFFFFF"/>
                </a:solidFill>
                <a:latin typeface="Open Sans"/>
                <a:ea typeface="Open Sans"/>
                <a:cs typeface="Open Sans"/>
                <a:sym typeface="Open Sans"/>
              </a:rPr>
              <a:t>Entrepreneurial Skills Development for Students</a:t>
            </a:r>
            <a:endParaRPr/>
          </a:p>
        </p:txBody>
      </p:sp>
      <p:cxnSp>
        <p:nvCxnSpPr>
          <p:cNvPr id="149" name="Google Shape;149;p4"/>
          <p:cNvCxnSpPr/>
          <p:nvPr/>
        </p:nvCxnSpPr>
        <p:spPr>
          <a:xfrm>
            <a:off x="271999" y="5134570"/>
            <a:ext cx="10138099" cy="0"/>
          </a:xfrm>
          <a:prstGeom prst="straightConnector1">
            <a:avLst/>
          </a:prstGeom>
          <a:noFill/>
          <a:ln cap="flat" cmpd="sng" w="19050">
            <a:solidFill>
              <a:srgbClr val="FFFFFF"/>
            </a:solidFill>
            <a:prstDash val="solid"/>
            <a:round/>
            <a:headEnd len="sm" w="sm" type="none"/>
            <a:tailEnd len="sm" w="sm" type="none"/>
          </a:ln>
        </p:spPr>
      </p:cxnSp>
      <p:cxnSp>
        <p:nvCxnSpPr>
          <p:cNvPr id="150" name="Google Shape;150;p4"/>
          <p:cNvCxnSpPr/>
          <p:nvPr/>
        </p:nvCxnSpPr>
        <p:spPr>
          <a:xfrm rot="10800000">
            <a:off x="3560608" y="3598436"/>
            <a:ext cx="0" cy="3057888"/>
          </a:xfrm>
          <a:prstGeom prst="straightConnector1">
            <a:avLst/>
          </a:prstGeom>
          <a:noFill/>
          <a:ln cap="flat" cmpd="sng" w="19050">
            <a:solidFill>
              <a:srgbClr val="FFFFFF"/>
            </a:solidFill>
            <a:prstDash val="solid"/>
            <a:round/>
            <a:headEnd len="sm" w="sm" type="none"/>
            <a:tailEnd len="sm" w="sm" type="none"/>
          </a:ln>
        </p:spPr>
      </p:cxnSp>
      <p:cxnSp>
        <p:nvCxnSpPr>
          <p:cNvPr id="151" name="Google Shape;151;p4"/>
          <p:cNvCxnSpPr/>
          <p:nvPr/>
        </p:nvCxnSpPr>
        <p:spPr>
          <a:xfrm rot="10800000">
            <a:off x="7197580" y="3598436"/>
            <a:ext cx="0" cy="3057888"/>
          </a:xfrm>
          <a:prstGeom prst="straightConnector1">
            <a:avLst/>
          </a:prstGeom>
          <a:noFill/>
          <a:ln cap="flat" cmpd="sng" w="19050">
            <a:solidFill>
              <a:srgbClr val="FFFFFF"/>
            </a:solidFill>
            <a:prstDash val="solid"/>
            <a:round/>
            <a:headEnd len="sm" w="sm" type="none"/>
            <a:tailEnd len="sm" w="sm" type="none"/>
          </a:ln>
        </p:spPr>
      </p:cxnSp>
      <p:sp>
        <p:nvSpPr>
          <p:cNvPr id="152" name="Google Shape;152;p4"/>
          <p:cNvSpPr txBox="1"/>
          <p:nvPr/>
        </p:nvSpPr>
        <p:spPr>
          <a:xfrm>
            <a:off x="11704316" y="2541030"/>
            <a:ext cx="5554984" cy="4114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9000" u="none" cap="none" strike="noStrike">
                <a:solidFill>
                  <a:srgbClr val="FFFFFF"/>
                </a:solidFill>
                <a:latin typeface="Open Sans"/>
                <a:ea typeface="Open Sans"/>
                <a:cs typeface="Open Sans"/>
                <a:sym typeface="Open Sans"/>
              </a:rPr>
              <a:t>NSF ATE Areas of Focus</a:t>
            </a:r>
            <a:endParaRPr/>
          </a:p>
        </p:txBody>
      </p:sp>
      <p:sp>
        <p:nvSpPr>
          <p:cNvPr id="153" name="Google Shape;153;p4"/>
          <p:cNvSpPr txBox="1"/>
          <p:nvPr/>
        </p:nvSpPr>
        <p:spPr>
          <a:xfrm>
            <a:off x="11704316" y="7400621"/>
            <a:ext cx="5554984" cy="485775"/>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i="0" lang="en-US" sz="3000" u="none" cap="none" strike="noStrike">
                <a:solidFill>
                  <a:srgbClr val="FFFFFF"/>
                </a:solidFill>
                <a:latin typeface="Open Sans"/>
                <a:ea typeface="Open Sans"/>
                <a:cs typeface="Open Sans"/>
                <a:sym typeface="Open Sans"/>
              </a:rPr>
              <a:t>SBCC | UCSB | Industry</a:t>
            </a:r>
            <a:endParaRPr/>
          </a:p>
        </p:txBody>
      </p:sp>
      <p:cxnSp>
        <p:nvCxnSpPr>
          <p:cNvPr id="154" name="Google Shape;154;p4"/>
          <p:cNvCxnSpPr/>
          <p:nvPr/>
        </p:nvCxnSpPr>
        <p:spPr>
          <a:xfrm>
            <a:off x="11508355" y="7006566"/>
            <a:ext cx="5808095" cy="0"/>
          </a:xfrm>
          <a:prstGeom prst="straightConnector1">
            <a:avLst/>
          </a:prstGeom>
          <a:noFill/>
          <a:ln cap="flat" cmpd="sng" w="104775">
            <a:solidFill>
              <a:srgbClr val="FFFFFF"/>
            </a:solidFill>
            <a:prstDash val="solid"/>
            <a:round/>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BB1"/>
        </a:solidFill>
      </p:bgPr>
    </p:bg>
    <p:spTree>
      <p:nvGrpSpPr>
        <p:cNvPr id="162" name="Shape 162"/>
        <p:cNvGrpSpPr/>
        <p:nvPr/>
      </p:nvGrpSpPr>
      <p:grpSpPr>
        <a:xfrm>
          <a:off x="0" y="0"/>
          <a:ext cx="0" cy="0"/>
          <a:chOff x="0" y="0"/>
          <a:chExt cx="0" cy="0"/>
        </a:xfrm>
      </p:grpSpPr>
      <p:sp>
        <p:nvSpPr>
          <p:cNvPr id="163" name="Google Shape;163;p5"/>
          <p:cNvSpPr/>
          <p:nvPr/>
        </p:nvSpPr>
        <p:spPr>
          <a:xfrm>
            <a:off x="1028700" y="2683044"/>
            <a:ext cx="5076245" cy="5510170"/>
          </a:xfrm>
          <a:custGeom>
            <a:rect b="b" l="l" r="r" t="t"/>
            <a:pathLst>
              <a:path extrusionOk="0" h="5510170" w="5076245">
                <a:moveTo>
                  <a:pt x="0" y="0"/>
                </a:moveTo>
                <a:lnTo>
                  <a:pt x="5076245" y="0"/>
                </a:lnTo>
                <a:lnTo>
                  <a:pt x="5076245" y="5510170"/>
                </a:lnTo>
                <a:lnTo>
                  <a:pt x="0" y="5510170"/>
                </a:lnTo>
                <a:lnTo>
                  <a:pt x="0" y="0"/>
                </a:lnTo>
                <a:close/>
              </a:path>
            </a:pathLst>
          </a:custGeom>
          <a:blipFill rotWithShape="1">
            <a:blip r:embed="rId3">
              <a:alphaModFix/>
            </a:blip>
            <a:stretch>
              <a:fillRect b="0" l="0" r="0" t="0"/>
            </a:stretch>
          </a:blipFill>
          <a:ln>
            <a:noFill/>
          </a:ln>
        </p:spPr>
      </p:sp>
      <p:sp>
        <p:nvSpPr>
          <p:cNvPr id="164" name="Google Shape;164;p5"/>
          <p:cNvSpPr txBox="1"/>
          <p:nvPr/>
        </p:nvSpPr>
        <p:spPr>
          <a:xfrm>
            <a:off x="9144000" y="286675"/>
            <a:ext cx="8549400" cy="3521400"/>
          </a:xfrm>
          <a:prstGeom prst="rect">
            <a:avLst/>
          </a:prstGeom>
          <a:noFill/>
          <a:ln>
            <a:noFill/>
          </a:ln>
        </p:spPr>
        <p:txBody>
          <a:bodyPr anchorCtr="0" anchor="t" bIns="0" lIns="0" spcFirstLastPara="1" rIns="0" wrap="square" tIns="0">
            <a:spAutoFit/>
          </a:bodyPr>
          <a:lstStyle/>
          <a:p>
            <a:pPr indent="0" lvl="0" marL="0" marR="0" rtl="0" algn="l">
              <a:lnSpc>
                <a:spcPct val="120001"/>
              </a:lnSpc>
              <a:spcBef>
                <a:spcPts val="0"/>
              </a:spcBef>
              <a:spcAft>
                <a:spcPts val="0"/>
              </a:spcAft>
              <a:buNone/>
            </a:pPr>
            <a:r>
              <a:rPr b="1" i="0" lang="en-US" sz="10399" u="none" cap="none" strike="noStrike">
                <a:solidFill>
                  <a:srgbClr val="FFFFFF"/>
                </a:solidFill>
                <a:latin typeface="Open Sans"/>
                <a:ea typeface="Open Sans"/>
                <a:cs typeface="Open Sans"/>
                <a:sym typeface="Open Sans"/>
              </a:rPr>
              <a:t>Project Goals</a:t>
            </a:r>
            <a:endParaRPr/>
          </a:p>
        </p:txBody>
      </p:sp>
      <p:sp>
        <p:nvSpPr>
          <p:cNvPr id="165" name="Google Shape;165;p5"/>
          <p:cNvSpPr txBox="1"/>
          <p:nvPr/>
        </p:nvSpPr>
        <p:spPr>
          <a:xfrm>
            <a:off x="10051887" y="4326562"/>
            <a:ext cx="1630236" cy="1152525"/>
          </a:xfrm>
          <a:prstGeom prst="rect">
            <a:avLst/>
          </a:prstGeom>
          <a:noFill/>
          <a:ln>
            <a:noFill/>
          </a:ln>
        </p:spPr>
        <p:txBody>
          <a:bodyPr anchorCtr="0" anchor="t" bIns="0" lIns="0" spcFirstLastPara="1" rIns="0" wrap="square" tIns="0">
            <a:spAutoFit/>
          </a:bodyPr>
          <a:lstStyle/>
          <a:p>
            <a:pPr indent="0" lvl="1" marL="0" marR="0" rtl="0" algn="l">
              <a:lnSpc>
                <a:spcPct val="120000"/>
              </a:lnSpc>
              <a:spcBef>
                <a:spcPts val="0"/>
              </a:spcBef>
              <a:spcAft>
                <a:spcPts val="0"/>
              </a:spcAft>
              <a:buNone/>
            </a:pPr>
            <a:r>
              <a:rPr b="1" i="0" lang="en-US" sz="7500" u="none" cap="none" strike="noStrike">
                <a:solidFill>
                  <a:srgbClr val="FFFFFF"/>
                </a:solidFill>
                <a:latin typeface="Open Sans"/>
                <a:ea typeface="Open Sans"/>
                <a:cs typeface="Open Sans"/>
                <a:sym typeface="Open Sans"/>
              </a:rPr>
              <a:t>01</a:t>
            </a:r>
            <a:endParaRPr/>
          </a:p>
        </p:txBody>
      </p:sp>
      <p:sp>
        <p:nvSpPr>
          <p:cNvPr id="166" name="Google Shape;166;p5"/>
          <p:cNvSpPr txBox="1"/>
          <p:nvPr/>
        </p:nvSpPr>
        <p:spPr>
          <a:xfrm>
            <a:off x="10051887" y="6391100"/>
            <a:ext cx="1630236" cy="1152525"/>
          </a:xfrm>
          <a:prstGeom prst="rect">
            <a:avLst/>
          </a:prstGeom>
          <a:noFill/>
          <a:ln>
            <a:noFill/>
          </a:ln>
        </p:spPr>
        <p:txBody>
          <a:bodyPr anchorCtr="0" anchor="t" bIns="0" lIns="0" spcFirstLastPara="1" rIns="0" wrap="square" tIns="0">
            <a:spAutoFit/>
          </a:bodyPr>
          <a:lstStyle/>
          <a:p>
            <a:pPr indent="0" lvl="1" marL="0" marR="0" rtl="0" algn="l">
              <a:lnSpc>
                <a:spcPct val="120000"/>
              </a:lnSpc>
              <a:spcBef>
                <a:spcPts val="0"/>
              </a:spcBef>
              <a:spcAft>
                <a:spcPts val="0"/>
              </a:spcAft>
              <a:buNone/>
            </a:pPr>
            <a:r>
              <a:rPr b="1" i="0" lang="en-US" sz="7500" u="none" cap="none" strike="noStrike">
                <a:solidFill>
                  <a:srgbClr val="FFFFFF"/>
                </a:solidFill>
                <a:latin typeface="Open Sans"/>
                <a:ea typeface="Open Sans"/>
                <a:cs typeface="Open Sans"/>
                <a:sym typeface="Open Sans"/>
              </a:rPr>
              <a:t>02</a:t>
            </a:r>
            <a:endParaRPr/>
          </a:p>
        </p:txBody>
      </p:sp>
      <p:sp>
        <p:nvSpPr>
          <p:cNvPr id="167" name="Google Shape;167;p5"/>
          <p:cNvSpPr txBox="1"/>
          <p:nvPr/>
        </p:nvSpPr>
        <p:spPr>
          <a:xfrm>
            <a:off x="10051887" y="8453733"/>
            <a:ext cx="1630236" cy="1152525"/>
          </a:xfrm>
          <a:prstGeom prst="rect">
            <a:avLst/>
          </a:prstGeom>
          <a:noFill/>
          <a:ln>
            <a:noFill/>
          </a:ln>
        </p:spPr>
        <p:txBody>
          <a:bodyPr anchorCtr="0" anchor="t" bIns="0" lIns="0" spcFirstLastPara="1" rIns="0" wrap="square" tIns="0">
            <a:spAutoFit/>
          </a:bodyPr>
          <a:lstStyle/>
          <a:p>
            <a:pPr indent="0" lvl="1" marL="0" marR="0" rtl="0" algn="l">
              <a:lnSpc>
                <a:spcPct val="120000"/>
              </a:lnSpc>
              <a:spcBef>
                <a:spcPts val="0"/>
              </a:spcBef>
              <a:spcAft>
                <a:spcPts val="0"/>
              </a:spcAft>
              <a:buNone/>
            </a:pPr>
            <a:r>
              <a:rPr b="1" i="0" lang="en-US" sz="7500" u="none" cap="none" strike="noStrike">
                <a:solidFill>
                  <a:srgbClr val="FFFFFF"/>
                </a:solidFill>
                <a:latin typeface="Open Sans"/>
                <a:ea typeface="Open Sans"/>
                <a:cs typeface="Open Sans"/>
                <a:sym typeface="Open Sans"/>
              </a:rPr>
              <a:t>03</a:t>
            </a:r>
            <a:endParaRPr/>
          </a:p>
        </p:txBody>
      </p:sp>
      <p:sp>
        <p:nvSpPr>
          <p:cNvPr id="168" name="Google Shape;168;p5"/>
          <p:cNvSpPr txBox="1"/>
          <p:nvPr/>
        </p:nvSpPr>
        <p:spPr>
          <a:xfrm>
            <a:off x="11682122" y="8319113"/>
            <a:ext cx="6123510" cy="1287146"/>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699" u="none" cap="none" strike="noStrike">
                <a:solidFill>
                  <a:srgbClr val="FFFFFF"/>
                </a:solidFill>
                <a:latin typeface="Open Sans"/>
                <a:ea typeface="Open Sans"/>
                <a:cs typeface="Open Sans"/>
                <a:sym typeface="Open Sans"/>
              </a:rPr>
              <a:t>Build a Clear Educational and Career Pathway</a:t>
            </a:r>
            <a:endParaRPr/>
          </a:p>
        </p:txBody>
      </p:sp>
      <p:sp>
        <p:nvSpPr>
          <p:cNvPr id="169" name="Google Shape;169;p5"/>
          <p:cNvSpPr txBox="1"/>
          <p:nvPr/>
        </p:nvSpPr>
        <p:spPr>
          <a:xfrm>
            <a:off x="11682122" y="6333950"/>
            <a:ext cx="6345842" cy="1287146"/>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699" u="none" cap="none" strike="noStrike">
                <a:solidFill>
                  <a:srgbClr val="FFFFFF"/>
                </a:solidFill>
                <a:latin typeface="Open Sans"/>
                <a:ea typeface="Open Sans"/>
                <a:cs typeface="Open Sans"/>
                <a:sym typeface="Open Sans"/>
              </a:rPr>
              <a:t>Provide Hands-On Learning at UCSB Facilities</a:t>
            </a:r>
            <a:endParaRPr/>
          </a:p>
        </p:txBody>
      </p:sp>
      <p:sp>
        <p:nvSpPr>
          <p:cNvPr id="170" name="Google Shape;170;p5"/>
          <p:cNvSpPr txBox="1"/>
          <p:nvPr/>
        </p:nvSpPr>
        <p:spPr>
          <a:xfrm>
            <a:off x="11683716" y="4538017"/>
            <a:ext cx="6121917" cy="662941"/>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899" u="none" cap="none" strike="noStrike">
                <a:solidFill>
                  <a:srgbClr val="FFFFFF"/>
                </a:solidFill>
                <a:latin typeface="Open Sans"/>
                <a:ea typeface="Open Sans"/>
                <a:cs typeface="Open Sans"/>
                <a:sym typeface="Open Sans"/>
              </a:rPr>
              <a:t>Build Industry Relations</a:t>
            </a:r>
            <a:endParaRPr/>
          </a:p>
        </p:txBody>
      </p:sp>
      <p:cxnSp>
        <p:nvCxnSpPr>
          <p:cNvPr id="171" name="Google Shape;171;p5"/>
          <p:cNvCxnSpPr/>
          <p:nvPr/>
        </p:nvCxnSpPr>
        <p:spPr>
          <a:xfrm>
            <a:off x="9144000" y="3630047"/>
            <a:ext cx="6492240" cy="0"/>
          </a:xfrm>
          <a:prstGeom prst="straightConnector1">
            <a:avLst/>
          </a:prstGeom>
          <a:noFill/>
          <a:ln cap="flat" cmpd="sng" w="38100">
            <a:solidFill>
              <a:srgbClr val="FFFFFF"/>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366A0"/>
        </a:solidFill>
      </p:bgPr>
    </p:bg>
    <p:spTree>
      <p:nvGrpSpPr>
        <p:cNvPr id="179" name="Shape 179"/>
        <p:cNvGrpSpPr/>
        <p:nvPr/>
      </p:nvGrpSpPr>
      <p:grpSpPr>
        <a:xfrm>
          <a:off x="0" y="0"/>
          <a:ext cx="0" cy="0"/>
          <a:chOff x="0" y="0"/>
          <a:chExt cx="0" cy="0"/>
        </a:xfrm>
      </p:grpSpPr>
      <p:grpSp>
        <p:nvGrpSpPr>
          <p:cNvPr id="180" name="Google Shape;180;p6"/>
          <p:cNvGrpSpPr/>
          <p:nvPr/>
        </p:nvGrpSpPr>
        <p:grpSpPr>
          <a:xfrm>
            <a:off x="-12700" y="2474219"/>
            <a:ext cx="18300704" cy="7812781"/>
            <a:chOff x="0" y="-57150"/>
            <a:chExt cx="4819938" cy="2057687"/>
          </a:xfrm>
        </p:grpSpPr>
        <p:sp>
          <p:nvSpPr>
            <p:cNvPr id="181" name="Google Shape;181;p6"/>
            <p:cNvSpPr/>
            <p:nvPr/>
          </p:nvSpPr>
          <p:spPr>
            <a:xfrm>
              <a:off x="0" y="0"/>
              <a:ext cx="4819938" cy="2000537"/>
            </a:xfrm>
            <a:custGeom>
              <a:rect b="b" l="l" r="r" t="t"/>
              <a:pathLst>
                <a:path extrusionOk="0" h="2000537" w="4819938">
                  <a:moveTo>
                    <a:pt x="0" y="0"/>
                  </a:moveTo>
                  <a:lnTo>
                    <a:pt x="4819938" y="0"/>
                  </a:lnTo>
                  <a:lnTo>
                    <a:pt x="4819938" y="2000537"/>
                  </a:lnTo>
                  <a:lnTo>
                    <a:pt x="0" y="2000537"/>
                  </a:lnTo>
                  <a:close/>
                </a:path>
              </a:pathLst>
            </a:custGeom>
            <a:solidFill>
              <a:srgbClr val="5A4E86"/>
            </a:solidFill>
            <a:ln>
              <a:noFill/>
            </a:ln>
          </p:spPr>
        </p:sp>
        <p:sp>
          <p:nvSpPr>
            <p:cNvPr id="182" name="Google Shape;182;p6"/>
            <p:cNvSpPr txBox="1"/>
            <p:nvPr/>
          </p:nvSpPr>
          <p:spPr>
            <a:xfrm>
              <a:off x="0" y="-57150"/>
              <a:ext cx="4819937" cy="2057687"/>
            </a:xfrm>
            <a:prstGeom prst="rect">
              <a:avLst/>
            </a:prstGeom>
            <a:noFill/>
            <a:ln>
              <a:noFill/>
            </a:ln>
          </p:spPr>
          <p:txBody>
            <a:bodyPr anchorCtr="0" anchor="ctr" bIns="50800" lIns="50800" spcFirstLastPara="1" rIns="50800" wrap="square" tIns="50800">
              <a:noAutofit/>
            </a:bodyPr>
            <a:lstStyle/>
            <a:p>
              <a:pPr indent="0" lvl="0" marL="0" marR="0" rtl="0" algn="ctr">
                <a:lnSpc>
                  <a:spcPct val="175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3" name="Google Shape;183;p6"/>
          <p:cNvSpPr txBox="1"/>
          <p:nvPr/>
        </p:nvSpPr>
        <p:spPr>
          <a:xfrm>
            <a:off x="2221952" y="869122"/>
            <a:ext cx="13844095" cy="1181102"/>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i="0" lang="en-US" sz="8500" u="none" cap="none" strike="noStrike">
                <a:solidFill>
                  <a:srgbClr val="FFFFFF"/>
                </a:solidFill>
                <a:latin typeface="Open Sans"/>
                <a:ea typeface="Open Sans"/>
                <a:cs typeface="Open Sans"/>
                <a:sym typeface="Open Sans"/>
              </a:rPr>
              <a:t>Stakeholder Roles</a:t>
            </a:r>
            <a:endParaRPr/>
          </a:p>
        </p:txBody>
      </p:sp>
      <p:sp>
        <p:nvSpPr>
          <p:cNvPr id="184" name="Google Shape;184;p6"/>
          <p:cNvSpPr/>
          <p:nvPr/>
        </p:nvSpPr>
        <p:spPr>
          <a:xfrm>
            <a:off x="1705564" y="3565706"/>
            <a:ext cx="3270603" cy="5692594"/>
          </a:xfrm>
          <a:custGeom>
            <a:rect b="b" l="l" r="r" t="t"/>
            <a:pathLst>
              <a:path extrusionOk="0" h="6137047" w="3525957">
                <a:moveTo>
                  <a:pt x="3401497" y="6137047"/>
                </a:moveTo>
                <a:lnTo>
                  <a:pt x="124460" y="6137047"/>
                </a:lnTo>
                <a:cubicBezTo>
                  <a:pt x="55880" y="6137047"/>
                  <a:pt x="0" y="6081167"/>
                  <a:pt x="0" y="6012587"/>
                </a:cubicBezTo>
                <a:lnTo>
                  <a:pt x="0" y="124460"/>
                </a:lnTo>
                <a:cubicBezTo>
                  <a:pt x="0" y="55880"/>
                  <a:pt x="55880" y="0"/>
                  <a:pt x="124460" y="0"/>
                </a:cubicBezTo>
                <a:lnTo>
                  <a:pt x="3401497" y="0"/>
                </a:lnTo>
                <a:cubicBezTo>
                  <a:pt x="3470077" y="0"/>
                  <a:pt x="3525957" y="55880"/>
                  <a:pt x="3525957" y="124460"/>
                </a:cubicBezTo>
                <a:lnTo>
                  <a:pt x="3525957" y="6012587"/>
                </a:lnTo>
                <a:cubicBezTo>
                  <a:pt x="3525957" y="6081167"/>
                  <a:pt x="3470077" y="6137047"/>
                  <a:pt x="3401497" y="61370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6"/>
          <p:cNvSpPr txBox="1"/>
          <p:nvPr/>
        </p:nvSpPr>
        <p:spPr>
          <a:xfrm>
            <a:off x="1975659" y="5245269"/>
            <a:ext cx="2730300" cy="3965400"/>
          </a:xfrm>
          <a:prstGeom prst="rect">
            <a:avLst/>
          </a:prstGeom>
          <a:noFill/>
          <a:ln>
            <a:noFill/>
          </a:ln>
        </p:spPr>
        <p:txBody>
          <a:bodyPr anchorCtr="0" anchor="t" bIns="0" lIns="0" spcFirstLastPara="1" rIns="0" wrap="square" tIns="0">
            <a:spAutoFit/>
          </a:bodyPr>
          <a:lstStyle/>
          <a:p>
            <a:pPr indent="0" lvl="0" marL="0" marR="0" rtl="0" algn="ctr">
              <a:lnSpc>
                <a:spcPct val="140036"/>
              </a:lnSpc>
              <a:spcBef>
                <a:spcPts val="0"/>
              </a:spcBef>
              <a:spcAft>
                <a:spcPts val="0"/>
              </a:spcAft>
              <a:buNone/>
            </a:pPr>
            <a:r>
              <a:rPr b="1" i="0" lang="en-US" sz="2740" u="none" cap="none" strike="noStrike">
                <a:solidFill>
                  <a:srgbClr val="000000"/>
                </a:solidFill>
                <a:latin typeface="Open Sans"/>
                <a:ea typeface="Open Sans"/>
                <a:cs typeface="Open Sans"/>
                <a:sym typeface="Open Sans"/>
              </a:rPr>
              <a:t>SBCC</a:t>
            </a:r>
            <a:endParaRPr/>
          </a:p>
          <a:p>
            <a:pPr indent="0" lvl="0" marL="0" marR="0" rtl="0" algn="ctr">
              <a:lnSpc>
                <a:spcPct val="140036"/>
              </a:lnSpc>
              <a:spcBef>
                <a:spcPts val="0"/>
              </a:spcBef>
              <a:spcAft>
                <a:spcPts val="0"/>
              </a:spcAft>
              <a:buNone/>
            </a:pPr>
            <a:r>
              <a:rPr b="0" i="0" lang="en-US" sz="2740" u="none" cap="none" strike="noStrike">
                <a:solidFill>
                  <a:srgbClr val="868989"/>
                </a:solidFill>
                <a:latin typeface="Open Sans"/>
                <a:ea typeface="Open Sans"/>
                <a:cs typeface="Open Sans"/>
                <a:sym typeface="Open Sans"/>
              </a:rPr>
              <a:t>Spearheading Project &amp; Relationships with Local Manufacturing industry</a:t>
            </a:r>
            <a:endParaRPr/>
          </a:p>
        </p:txBody>
      </p:sp>
      <p:sp>
        <p:nvSpPr>
          <p:cNvPr id="186" name="Google Shape;186;p6"/>
          <p:cNvSpPr/>
          <p:nvPr/>
        </p:nvSpPr>
        <p:spPr>
          <a:xfrm>
            <a:off x="2959739" y="4325292"/>
            <a:ext cx="762252" cy="762252"/>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A619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6"/>
          <p:cNvSpPr txBox="1"/>
          <p:nvPr/>
        </p:nvSpPr>
        <p:spPr>
          <a:xfrm>
            <a:off x="2959739" y="4415389"/>
            <a:ext cx="762252" cy="486808"/>
          </a:xfrm>
          <a:prstGeom prst="rect">
            <a:avLst/>
          </a:prstGeom>
          <a:noFill/>
          <a:ln>
            <a:noFill/>
          </a:ln>
        </p:spPr>
        <p:txBody>
          <a:bodyPr anchorCtr="0" anchor="t" bIns="0" lIns="0" spcFirstLastPara="1" rIns="0" wrap="square" tIns="0">
            <a:spAutoFit/>
          </a:bodyPr>
          <a:lstStyle/>
          <a:p>
            <a:pPr indent="0" lvl="0" marL="0" marR="0" rtl="0" algn="ctr">
              <a:lnSpc>
                <a:spcPct val="157021"/>
              </a:lnSpc>
              <a:spcBef>
                <a:spcPts val="0"/>
              </a:spcBef>
              <a:spcAft>
                <a:spcPts val="0"/>
              </a:spcAft>
              <a:buNone/>
            </a:pPr>
            <a:r>
              <a:rPr b="1" i="0" lang="en-US" sz="2585" u="none" cap="none" strike="noStrike">
                <a:solidFill>
                  <a:srgbClr val="FFFFFF"/>
                </a:solidFill>
                <a:latin typeface="Open Sans"/>
                <a:ea typeface="Open Sans"/>
                <a:cs typeface="Open Sans"/>
                <a:sym typeface="Open Sans"/>
              </a:rPr>
              <a:t>1</a:t>
            </a:r>
            <a:endParaRPr/>
          </a:p>
        </p:txBody>
      </p:sp>
      <p:sp>
        <p:nvSpPr>
          <p:cNvPr id="188" name="Google Shape;188;p6"/>
          <p:cNvSpPr/>
          <p:nvPr/>
        </p:nvSpPr>
        <p:spPr>
          <a:xfrm>
            <a:off x="7502349" y="3565706"/>
            <a:ext cx="3270603" cy="5692594"/>
          </a:xfrm>
          <a:custGeom>
            <a:rect b="b" l="l" r="r" t="t"/>
            <a:pathLst>
              <a:path extrusionOk="0" h="6137047" w="3525957">
                <a:moveTo>
                  <a:pt x="3401497" y="6137047"/>
                </a:moveTo>
                <a:lnTo>
                  <a:pt x="124460" y="6137047"/>
                </a:lnTo>
                <a:cubicBezTo>
                  <a:pt x="55880" y="6137047"/>
                  <a:pt x="0" y="6081167"/>
                  <a:pt x="0" y="6012587"/>
                </a:cubicBezTo>
                <a:lnTo>
                  <a:pt x="0" y="124460"/>
                </a:lnTo>
                <a:cubicBezTo>
                  <a:pt x="0" y="55880"/>
                  <a:pt x="55880" y="0"/>
                  <a:pt x="124460" y="0"/>
                </a:cubicBezTo>
                <a:lnTo>
                  <a:pt x="3401497" y="0"/>
                </a:lnTo>
                <a:cubicBezTo>
                  <a:pt x="3470077" y="0"/>
                  <a:pt x="3525957" y="55880"/>
                  <a:pt x="3525957" y="124460"/>
                </a:cubicBezTo>
                <a:lnTo>
                  <a:pt x="3525957" y="6012587"/>
                </a:lnTo>
                <a:cubicBezTo>
                  <a:pt x="3525957" y="6081167"/>
                  <a:pt x="3470077" y="6137047"/>
                  <a:pt x="3401497" y="61370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
          <p:cNvSpPr txBox="1"/>
          <p:nvPr/>
        </p:nvSpPr>
        <p:spPr>
          <a:xfrm>
            <a:off x="7545238" y="5160200"/>
            <a:ext cx="3227700" cy="39480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i="0" lang="en-US" sz="2729" u="none" cap="none" strike="noStrike">
                <a:solidFill>
                  <a:srgbClr val="000000"/>
                </a:solidFill>
                <a:latin typeface="Open Sans"/>
                <a:ea typeface="Open Sans"/>
                <a:cs typeface="Open Sans"/>
                <a:sym typeface="Open Sans"/>
              </a:rPr>
              <a:t>UCSB’s  CA NanoSystems Institute</a:t>
            </a:r>
            <a:endParaRPr/>
          </a:p>
          <a:p>
            <a:pPr indent="0" lvl="0" marL="0" marR="0" rtl="0" algn="ctr">
              <a:lnSpc>
                <a:spcPct val="139978"/>
              </a:lnSpc>
              <a:spcBef>
                <a:spcPts val="0"/>
              </a:spcBef>
              <a:spcAft>
                <a:spcPts val="0"/>
              </a:spcAft>
              <a:buNone/>
            </a:pPr>
            <a:r>
              <a:rPr b="0" i="0" lang="en-US" sz="2729" u="none" cap="none" strike="noStrike">
                <a:solidFill>
                  <a:srgbClr val="868989"/>
                </a:solidFill>
                <a:latin typeface="Open Sans"/>
                <a:ea typeface="Open Sans"/>
                <a:cs typeface="Open Sans"/>
                <a:sym typeface="Open Sans"/>
              </a:rPr>
              <a:t>Host the Nanostructures Cleanroom and Nanofab Facilities</a:t>
            </a:r>
            <a:endParaRPr/>
          </a:p>
        </p:txBody>
      </p:sp>
      <p:sp>
        <p:nvSpPr>
          <p:cNvPr id="190" name="Google Shape;190;p6"/>
          <p:cNvSpPr/>
          <p:nvPr/>
        </p:nvSpPr>
        <p:spPr>
          <a:xfrm>
            <a:off x="8751875" y="4325292"/>
            <a:ext cx="762252" cy="762252"/>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A619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6"/>
          <p:cNvSpPr txBox="1"/>
          <p:nvPr/>
        </p:nvSpPr>
        <p:spPr>
          <a:xfrm>
            <a:off x="8756524" y="4380841"/>
            <a:ext cx="762252" cy="486808"/>
          </a:xfrm>
          <a:prstGeom prst="rect">
            <a:avLst/>
          </a:prstGeom>
          <a:noFill/>
          <a:ln>
            <a:noFill/>
          </a:ln>
        </p:spPr>
        <p:txBody>
          <a:bodyPr anchorCtr="0" anchor="t" bIns="0" lIns="0" spcFirstLastPara="1" rIns="0" wrap="square" tIns="0">
            <a:spAutoFit/>
          </a:bodyPr>
          <a:lstStyle/>
          <a:p>
            <a:pPr indent="0" lvl="1" marL="0" marR="0" rtl="0" algn="ctr">
              <a:lnSpc>
                <a:spcPct val="157021"/>
              </a:lnSpc>
              <a:spcBef>
                <a:spcPts val="0"/>
              </a:spcBef>
              <a:spcAft>
                <a:spcPts val="0"/>
              </a:spcAft>
              <a:buNone/>
            </a:pPr>
            <a:r>
              <a:rPr b="1" i="0" lang="en-US" sz="2585" u="none" cap="none" strike="noStrike">
                <a:solidFill>
                  <a:srgbClr val="FFFFFF"/>
                </a:solidFill>
                <a:latin typeface="Open Sans"/>
                <a:ea typeface="Open Sans"/>
                <a:cs typeface="Open Sans"/>
                <a:sym typeface="Open Sans"/>
              </a:rPr>
              <a:t>2</a:t>
            </a:r>
            <a:endParaRPr/>
          </a:p>
        </p:txBody>
      </p:sp>
      <p:sp>
        <p:nvSpPr>
          <p:cNvPr id="192" name="Google Shape;192;p6"/>
          <p:cNvSpPr/>
          <p:nvPr/>
        </p:nvSpPr>
        <p:spPr>
          <a:xfrm>
            <a:off x="13299134" y="3565706"/>
            <a:ext cx="3270603" cy="5692594"/>
          </a:xfrm>
          <a:custGeom>
            <a:rect b="b" l="l" r="r" t="t"/>
            <a:pathLst>
              <a:path extrusionOk="0" h="6137047" w="3525957">
                <a:moveTo>
                  <a:pt x="3401497" y="6137047"/>
                </a:moveTo>
                <a:lnTo>
                  <a:pt x="124460" y="6137047"/>
                </a:lnTo>
                <a:cubicBezTo>
                  <a:pt x="55880" y="6137047"/>
                  <a:pt x="0" y="6081167"/>
                  <a:pt x="0" y="6012587"/>
                </a:cubicBezTo>
                <a:lnTo>
                  <a:pt x="0" y="124460"/>
                </a:lnTo>
                <a:cubicBezTo>
                  <a:pt x="0" y="55880"/>
                  <a:pt x="55880" y="0"/>
                  <a:pt x="124460" y="0"/>
                </a:cubicBezTo>
                <a:lnTo>
                  <a:pt x="3401497" y="0"/>
                </a:lnTo>
                <a:cubicBezTo>
                  <a:pt x="3470077" y="0"/>
                  <a:pt x="3525957" y="55880"/>
                  <a:pt x="3525957" y="124460"/>
                </a:cubicBezTo>
                <a:lnTo>
                  <a:pt x="3525957" y="6012587"/>
                </a:lnTo>
                <a:cubicBezTo>
                  <a:pt x="3525957" y="6081167"/>
                  <a:pt x="3470077" y="6137047"/>
                  <a:pt x="3401497" y="61370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6"/>
          <p:cNvSpPr txBox="1"/>
          <p:nvPr/>
        </p:nvSpPr>
        <p:spPr>
          <a:xfrm>
            <a:off x="13569225" y="5245269"/>
            <a:ext cx="2785800" cy="39480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i="0" lang="en-US" sz="2729" u="none" cap="none" strike="noStrike">
                <a:solidFill>
                  <a:srgbClr val="000000"/>
                </a:solidFill>
                <a:latin typeface="Open Sans"/>
                <a:ea typeface="Open Sans"/>
                <a:cs typeface="Open Sans"/>
                <a:sym typeface="Open Sans"/>
              </a:rPr>
              <a:t>Local Industry Partners</a:t>
            </a:r>
            <a:endParaRPr/>
          </a:p>
          <a:p>
            <a:pPr indent="0" lvl="0" marL="0" marR="0" rtl="0" algn="ctr">
              <a:lnSpc>
                <a:spcPct val="139978"/>
              </a:lnSpc>
              <a:spcBef>
                <a:spcPts val="0"/>
              </a:spcBef>
              <a:spcAft>
                <a:spcPts val="0"/>
              </a:spcAft>
              <a:buNone/>
            </a:pPr>
            <a:r>
              <a:rPr b="0" i="0" lang="en-US" sz="2729" u="none" cap="none" strike="noStrike">
                <a:solidFill>
                  <a:srgbClr val="868989"/>
                </a:solidFill>
                <a:latin typeface="Open Sans"/>
                <a:ea typeface="Open Sans"/>
                <a:cs typeface="Open Sans"/>
                <a:sym typeface="Open Sans"/>
              </a:rPr>
              <a:t>Input on critical training needs and collaborate on increasing awareness</a:t>
            </a:r>
            <a:endParaRPr/>
          </a:p>
        </p:txBody>
      </p:sp>
      <p:sp>
        <p:nvSpPr>
          <p:cNvPr id="194" name="Google Shape;194;p6"/>
          <p:cNvSpPr/>
          <p:nvPr/>
        </p:nvSpPr>
        <p:spPr>
          <a:xfrm>
            <a:off x="14553309" y="4325292"/>
            <a:ext cx="762252" cy="762252"/>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A619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6"/>
          <p:cNvSpPr txBox="1"/>
          <p:nvPr/>
        </p:nvSpPr>
        <p:spPr>
          <a:xfrm>
            <a:off x="14553309" y="4380841"/>
            <a:ext cx="762252" cy="486808"/>
          </a:xfrm>
          <a:prstGeom prst="rect">
            <a:avLst/>
          </a:prstGeom>
          <a:noFill/>
          <a:ln>
            <a:noFill/>
          </a:ln>
        </p:spPr>
        <p:txBody>
          <a:bodyPr anchorCtr="0" anchor="t" bIns="0" lIns="0" spcFirstLastPara="1" rIns="0" wrap="square" tIns="0">
            <a:spAutoFit/>
          </a:bodyPr>
          <a:lstStyle/>
          <a:p>
            <a:pPr indent="0" lvl="1" marL="0" marR="0" rtl="0" algn="ctr">
              <a:lnSpc>
                <a:spcPct val="157021"/>
              </a:lnSpc>
              <a:spcBef>
                <a:spcPts val="0"/>
              </a:spcBef>
              <a:spcAft>
                <a:spcPts val="0"/>
              </a:spcAft>
              <a:buNone/>
            </a:pPr>
            <a:r>
              <a:rPr b="1" i="0" lang="en-US" sz="2585" u="none" cap="none" strike="noStrike">
                <a:solidFill>
                  <a:srgbClr val="FFFFFF"/>
                </a:solidFill>
                <a:latin typeface="Open Sans"/>
                <a:ea typeface="Open Sans"/>
                <a:cs typeface="Open Sans"/>
                <a:sym typeface="Open Sans"/>
              </a:rPr>
              <a:t>3</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192E"/>
        </a:solidFill>
      </p:bgPr>
    </p:bg>
    <p:spTree>
      <p:nvGrpSpPr>
        <p:cNvPr id="203" name="Shape 203"/>
        <p:cNvGrpSpPr/>
        <p:nvPr/>
      </p:nvGrpSpPr>
      <p:grpSpPr>
        <a:xfrm>
          <a:off x="0" y="0"/>
          <a:ext cx="0" cy="0"/>
          <a:chOff x="0" y="0"/>
          <a:chExt cx="0" cy="0"/>
        </a:xfrm>
      </p:grpSpPr>
      <p:sp>
        <p:nvSpPr>
          <p:cNvPr id="204" name="Google Shape;204;p7"/>
          <p:cNvSpPr/>
          <p:nvPr/>
        </p:nvSpPr>
        <p:spPr>
          <a:xfrm>
            <a:off x="9471150" y="-1106859"/>
            <a:ext cx="12500768" cy="12500718"/>
          </a:xfrm>
          <a:custGeom>
            <a:rect b="b" l="l" r="r" t="t"/>
            <a:pathLst>
              <a:path extrusionOk="0"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rotWithShape="1">
            <a:blip r:embed="rId3">
              <a:alphaModFix/>
            </a:blip>
            <a:stretch>
              <a:fillRect b="0" l="-16260" r="-1625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
          <p:cNvSpPr/>
          <p:nvPr/>
        </p:nvSpPr>
        <p:spPr>
          <a:xfrm>
            <a:off x="7973751" y="6415110"/>
            <a:ext cx="8727621" cy="7743780"/>
          </a:xfrm>
          <a:custGeom>
            <a:rect b="b" l="l" r="r" t="t"/>
            <a:pathLst>
              <a:path extrusionOk="0" h="7743780" w="8727621">
                <a:moveTo>
                  <a:pt x="0" y="0"/>
                </a:moveTo>
                <a:lnTo>
                  <a:pt x="8727621" y="0"/>
                </a:lnTo>
                <a:lnTo>
                  <a:pt x="8727621" y="7743780"/>
                </a:lnTo>
                <a:lnTo>
                  <a:pt x="0" y="7743780"/>
                </a:lnTo>
                <a:lnTo>
                  <a:pt x="0" y="0"/>
                </a:lnTo>
                <a:close/>
              </a:path>
            </a:pathLst>
          </a:custGeom>
          <a:blipFill rotWithShape="1">
            <a:blip r:embed="rId4">
              <a:alphaModFix amt="19999"/>
            </a:blip>
            <a:stretch>
              <a:fillRect b="0" l="0" r="0" t="0"/>
            </a:stretch>
          </a:blipFill>
          <a:ln>
            <a:noFill/>
          </a:ln>
        </p:spPr>
      </p:sp>
      <p:sp>
        <p:nvSpPr>
          <p:cNvPr id="206" name="Google Shape;206;p7"/>
          <p:cNvSpPr txBox="1"/>
          <p:nvPr/>
        </p:nvSpPr>
        <p:spPr>
          <a:xfrm>
            <a:off x="1028700" y="1028700"/>
            <a:ext cx="6945051" cy="10001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6600" u="none" cap="none" strike="noStrike">
                <a:solidFill>
                  <a:srgbClr val="FFFFFF"/>
                </a:solidFill>
                <a:latin typeface="Open Sans"/>
                <a:ea typeface="Open Sans"/>
                <a:cs typeface="Open Sans"/>
                <a:sym typeface="Open Sans"/>
              </a:rPr>
              <a:t>Curriculum</a:t>
            </a:r>
            <a:endParaRPr/>
          </a:p>
        </p:txBody>
      </p:sp>
      <p:grpSp>
        <p:nvGrpSpPr>
          <p:cNvPr id="207" name="Google Shape;207;p7"/>
          <p:cNvGrpSpPr/>
          <p:nvPr/>
        </p:nvGrpSpPr>
        <p:grpSpPr>
          <a:xfrm>
            <a:off x="1028687" y="2230987"/>
            <a:ext cx="7464375" cy="7027313"/>
            <a:chOff x="-17" y="-327117"/>
            <a:chExt cx="9952500" cy="9369750"/>
          </a:xfrm>
        </p:grpSpPr>
        <p:sp>
          <p:nvSpPr>
            <p:cNvPr id="208" name="Google Shape;208;p7"/>
            <p:cNvSpPr txBox="1"/>
            <p:nvPr/>
          </p:nvSpPr>
          <p:spPr>
            <a:xfrm>
              <a:off x="0" y="6454404"/>
              <a:ext cx="9952480" cy="2588229"/>
            </a:xfrm>
            <a:prstGeom prst="rect">
              <a:avLst/>
            </a:prstGeom>
            <a:noFill/>
            <a:ln>
              <a:noFill/>
            </a:ln>
          </p:spPr>
          <p:txBody>
            <a:bodyPr anchorCtr="0" anchor="t" bIns="0" lIns="0" spcFirstLastPara="1" rIns="0" wrap="square" tIns="0">
              <a:spAutoFit/>
            </a:bodyPr>
            <a:lstStyle/>
            <a:p>
              <a:pPr indent="-374889" lvl="2" marL="1124666" marR="0" rtl="0" algn="l">
                <a:lnSpc>
                  <a:spcPct val="150000"/>
                </a:lnSpc>
                <a:spcBef>
                  <a:spcPts val="0"/>
                </a:spcBef>
                <a:spcAft>
                  <a:spcPts val="0"/>
                </a:spcAft>
                <a:buClr>
                  <a:srgbClr val="FFFFFF"/>
                </a:buClr>
                <a:buSzPts val="2604"/>
                <a:buFont typeface="Arial"/>
                <a:buChar char="⚬"/>
              </a:pPr>
              <a:r>
                <a:rPr b="0" i="0" lang="en-US" sz="2604" u="sng" cap="none" strike="noStrike">
                  <a:solidFill>
                    <a:srgbClr val="FFFFFF"/>
                  </a:solidFill>
                  <a:latin typeface="Open Sans"/>
                  <a:ea typeface="Open Sans"/>
                  <a:cs typeface="Open Sans"/>
                  <a:sym typeface="Open Sans"/>
                  <a:hlinkClick r:id="rId5">
                    <a:extLst>
                      <a:ext uri="{A12FA001-AC4F-418D-AE19-62706E023703}">
                        <ahyp:hlinkClr val="tx"/>
                      </a:ext>
                    </a:extLst>
                  </a:hlinkClick>
                </a:rPr>
                <a:t>NSF ATE Centers have developed some training programs</a:t>
              </a:r>
              <a:endParaRPr/>
            </a:p>
            <a:p>
              <a:pPr indent="-374889" lvl="2" marL="1124666" marR="0" rtl="0" algn="l">
                <a:lnSpc>
                  <a:spcPct val="150000"/>
                </a:lnSpc>
                <a:spcBef>
                  <a:spcPts val="0"/>
                </a:spcBef>
                <a:spcAft>
                  <a:spcPts val="0"/>
                </a:spcAft>
                <a:buClr>
                  <a:srgbClr val="FFFFFF"/>
                </a:buClr>
                <a:buSzPts val="2604"/>
                <a:buFont typeface="Arial"/>
                <a:buChar char="⚬"/>
              </a:pPr>
              <a:r>
                <a:rPr b="0" i="0" lang="en-US" sz="2604" u="sng" cap="none" strike="noStrike">
                  <a:solidFill>
                    <a:srgbClr val="FFFFFF"/>
                  </a:solidFill>
                  <a:latin typeface="Open Sans"/>
                  <a:ea typeface="Open Sans"/>
                  <a:cs typeface="Open Sans"/>
                  <a:sym typeface="Open Sans"/>
                  <a:hlinkClick r:id="rId6">
                    <a:extLst>
                      <a:ext uri="{A12FA001-AC4F-418D-AE19-62706E023703}">
                        <ahyp:hlinkClr val="tx"/>
                      </a:ext>
                    </a:extLst>
                  </a:hlinkClick>
                </a:rPr>
                <a:t>SBCC sent some faculty and staff to ATE Centers to get trained</a:t>
              </a:r>
              <a:endParaRPr/>
            </a:p>
          </p:txBody>
        </p:sp>
        <p:sp>
          <p:nvSpPr>
            <p:cNvPr id="209" name="Google Shape;209;p7"/>
            <p:cNvSpPr txBox="1"/>
            <p:nvPr/>
          </p:nvSpPr>
          <p:spPr>
            <a:xfrm>
              <a:off x="-17" y="-327117"/>
              <a:ext cx="9952500" cy="7766700"/>
            </a:xfrm>
            <a:prstGeom prst="rect">
              <a:avLst/>
            </a:prstGeom>
            <a:noFill/>
            <a:ln>
              <a:noFill/>
            </a:ln>
          </p:spPr>
          <p:txBody>
            <a:bodyPr anchorCtr="0" anchor="t" bIns="0" lIns="0" spcFirstLastPara="1" rIns="0" wrap="square" tIns="0">
              <a:spAutoFit/>
            </a:bodyPr>
            <a:lstStyle/>
            <a:p>
              <a:pPr indent="0" lvl="0" marL="0" marR="0" rtl="0" algn="l">
                <a:lnSpc>
                  <a:spcPct val="129997"/>
                </a:lnSpc>
                <a:spcBef>
                  <a:spcPts val="0"/>
                </a:spcBef>
                <a:spcAft>
                  <a:spcPts val="0"/>
                </a:spcAft>
                <a:buNone/>
              </a:pPr>
              <a:r>
                <a:rPr b="1" i="0" lang="en-US" sz="3747" u="none" cap="none" strike="noStrike">
                  <a:solidFill>
                    <a:srgbClr val="FFFFFF"/>
                  </a:solidFill>
                  <a:latin typeface="Open Sans"/>
                  <a:ea typeface="Open Sans"/>
                  <a:cs typeface="Open Sans"/>
                  <a:sym typeface="Open Sans"/>
                </a:rPr>
                <a:t>Trained faculty by retired industry engineers - highly specialized areas</a:t>
              </a:r>
              <a:endParaRPr/>
            </a:p>
            <a:p>
              <a:pPr indent="0" lvl="0" marL="0" marR="0" rtl="0" algn="l">
                <a:lnSpc>
                  <a:spcPct val="129997"/>
                </a:lnSpc>
                <a:spcBef>
                  <a:spcPts val="0"/>
                </a:spcBef>
                <a:spcAft>
                  <a:spcPts val="0"/>
                </a:spcAft>
                <a:buNone/>
              </a:pPr>
              <a:r>
                <a:t/>
              </a:r>
              <a:endParaRPr b="1" i="0" sz="3747" u="none" cap="none" strike="noStrike">
                <a:solidFill>
                  <a:srgbClr val="FFFFFF"/>
                </a:solidFill>
                <a:latin typeface="Open Sans"/>
                <a:ea typeface="Open Sans"/>
                <a:cs typeface="Open Sans"/>
                <a:sym typeface="Open Sans"/>
              </a:endParaRPr>
            </a:p>
            <a:p>
              <a:pPr indent="0" lvl="0" marL="0" marR="0" rtl="0" algn="l">
                <a:lnSpc>
                  <a:spcPct val="129997"/>
                </a:lnSpc>
                <a:spcBef>
                  <a:spcPts val="0"/>
                </a:spcBef>
                <a:spcAft>
                  <a:spcPts val="0"/>
                </a:spcAft>
                <a:buNone/>
              </a:pPr>
              <a:r>
                <a:rPr b="1" i="0" lang="en-US" sz="3747" u="none" cap="none" strike="noStrike">
                  <a:solidFill>
                    <a:srgbClr val="FFFFFF"/>
                  </a:solidFill>
                  <a:latin typeface="Open Sans"/>
                  <a:ea typeface="Open Sans"/>
                  <a:cs typeface="Open Sans"/>
                  <a:sym typeface="Open Sans"/>
                </a:rPr>
                <a:t>Curriculum was developed in partnership with SBCC, UCSB, and the local industry partners</a:t>
              </a:r>
              <a:endParaRPr b="1" i="0" sz="3747" u="none" cap="none" strike="noStrike">
                <a:solidFill>
                  <a:srgbClr val="FFFFFF"/>
                </a:solidFill>
                <a:latin typeface="Open Sans"/>
                <a:ea typeface="Open Sans"/>
                <a:cs typeface="Open Sans"/>
                <a:sym typeface="Open Sans"/>
              </a:endParaRPr>
            </a:p>
            <a:p>
              <a:pPr indent="0" lvl="0" marL="0" marR="0" rtl="0" algn="l">
                <a:lnSpc>
                  <a:spcPct val="129997"/>
                </a:lnSpc>
                <a:spcBef>
                  <a:spcPts val="0"/>
                </a:spcBef>
                <a:spcAft>
                  <a:spcPts val="0"/>
                </a:spcAft>
                <a:buNone/>
              </a:pPr>
              <a:r>
                <a:t/>
              </a:r>
              <a:endParaRPr b="1" sz="3747">
                <a:solidFill>
                  <a:srgbClr val="FFFFFF"/>
                </a:solidFill>
                <a:latin typeface="Open Sans"/>
                <a:ea typeface="Open Sans"/>
                <a:cs typeface="Open Sans"/>
                <a:sym typeface="Open San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BB1"/>
        </a:solidFill>
      </p:bgPr>
    </p:bg>
    <p:spTree>
      <p:nvGrpSpPr>
        <p:cNvPr id="217" name="Shape 217"/>
        <p:cNvGrpSpPr/>
        <p:nvPr/>
      </p:nvGrpSpPr>
      <p:grpSpPr>
        <a:xfrm>
          <a:off x="0" y="0"/>
          <a:ext cx="0" cy="0"/>
          <a:chOff x="0" y="0"/>
          <a:chExt cx="0" cy="0"/>
        </a:xfrm>
      </p:grpSpPr>
      <p:grpSp>
        <p:nvGrpSpPr>
          <p:cNvPr id="218" name="Google Shape;218;p8"/>
          <p:cNvGrpSpPr/>
          <p:nvPr/>
        </p:nvGrpSpPr>
        <p:grpSpPr>
          <a:xfrm>
            <a:off x="1683144" y="1729259"/>
            <a:ext cx="14324156" cy="2420466"/>
            <a:chOff x="0" y="0"/>
            <a:chExt cx="19098875" cy="3227288"/>
          </a:xfrm>
        </p:grpSpPr>
        <p:sp>
          <p:nvSpPr>
            <p:cNvPr id="219" name="Google Shape;219;p8"/>
            <p:cNvSpPr txBox="1"/>
            <p:nvPr/>
          </p:nvSpPr>
          <p:spPr>
            <a:xfrm>
              <a:off x="0" y="0"/>
              <a:ext cx="19098875" cy="1828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9000" u="none" cap="none" strike="noStrike">
                  <a:solidFill>
                    <a:srgbClr val="FFFFFF"/>
                  </a:solidFill>
                  <a:latin typeface="Open Sans"/>
                  <a:ea typeface="Open Sans"/>
                  <a:cs typeface="Open Sans"/>
                  <a:sym typeface="Open Sans"/>
                </a:rPr>
                <a:t>‘SBCC’s’ Model of Success</a:t>
              </a:r>
              <a:endParaRPr/>
            </a:p>
          </p:txBody>
        </p:sp>
        <p:sp>
          <p:nvSpPr>
            <p:cNvPr id="220" name="Google Shape;220;p8"/>
            <p:cNvSpPr txBox="1"/>
            <p:nvPr/>
          </p:nvSpPr>
          <p:spPr>
            <a:xfrm>
              <a:off x="0" y="2380621"/>
              <a:ext cx="19098875" cy="846667"/>
            </a:xfrm>
            <a:prstGeom prst="rect">
              <a:avLst/>
            </a:prstGeom>
            <a:noFill/>
            <a:ln>
              <a:noFill/>
            </a:ln>
          </p:spPr>
          <p:txBody>
            <a:bodyPr anchorCtr="0" anchor="t" bIns="0" lIns="0" spcFirstLastPara="1" rIns="0" wrap="square" tIns="0">
              <a:spAutoFit/>
            </a:bodyPr>
            <a:lstStyle/>
            <a:p>
              <a:pPr indent="0" lvl="0" marL="0" marR="0" rtl="0" algn="l">
                <a:lnSpc>
                  <a:spcPct val="130007"/>
                </a:lnSpc>
                <a:spcBef>
                  <a:spcPts val="0"/>
                </a:spcBef>
                <a:spcAft>
                  <a:spcPts val="0"/>
                </a:spcAft>
                <a:buNone/>
              </a:pPr>
              <a:r>
                <a:rPr b="1" i="0" lang="en-US" sz="3999" u="none" cap="none" strike="noStrike">
                  <a:solidFill>
                    <a:srgbClr val="FFFFFF"/>
                  </a:solidFill>
                  <a:latin typeface="Open Sans"/>
                  <a:ea typeface="Open Sans"/>
                  <a:cs typeface="Open Sans"/>
                  <a:sym typeface="Open Sans"/>
                </a:rPr>
                <a:t>Micro/Nanotechnology Partnership</a:t>
              </a:r>
              <a:endParaRPr/>
            </a:p>
          </p:txBody>
        </p:sp>
      </p:grpSp>
      <p:grpSp>
        <p:nvGrpSpPr>
          <p:cNvPr id="221" name="Google Shape;221;p8"/>
          <p:cNvGrpSpPr/>
          <p:nvPr/>
        </p:nvGrpSpPr>
        <p:grpSpPr>
          <a:xfrm>
            <a:off x="4511871" y="5921084"/>
            <a:ext cx="4880089" cy="1243172"/>
            <a:chOff x="0" y="-9525"/>
            <a:chExt cx="6506785" cy="1657562"/>
          </a:xfrm>
        </p:grpSpPr>
        <p:sp>
          <p:nvSpPr>
            <p:cNvPr id="222" name="Google Shape;222;p8"/>
            <p:cNvSpPr txBox="1"/>
            <p:nvPr/>
          </p:nvSpPr>
          <p:spPr>
            <a:xfrm>
              <a:off x="0" y="-9525"/>
              <a:ext cx="1134891" cy="10255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00" u="none" cap="none" strike="noStrike">
                  <a:solidFill>
                    <a:srgbClr val="FFFFFF"/>
                  </a:solidFill>
                  <a:latin typeface="Open Sans"/>
                  <a:ea typeface="Open Sans"/>
                  <a:cs typeface="Open Sans"/>
                  <a:sym typeface="Open Sans"/>
                </a:rPr>
                <a:t>01</a:t>
              </a:r>
              <a:endParaRPr/>
            </a:p>
          </p:txBody>
        </p:sp>
        <p:sp>
          <p:nvSpPr>
            <p:cNvPr id="223" name="Google Shape;223;p8"/>
            <p:cNvSpPr txBox="1"/>
            <p:nvPr/>
          </p:nvSpPr>
          <p:spPr>
            <a:xfrm>
              <a:off x="1636110" y="227542"/>
              <a:ext cx="4870675" cy="1420495"/>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None/>
              </a:pPr>
              <a:r>
                <a:rPr b="1" i="0" lang="en-US" sz="3299" u="none" cap="none" strike="noStrike">
                  <a:solidFill>
                    <a:srgbClr val="FFFFFF"/>
                  </a:solidFill>
                  <a:latin typeface="Open Sans"/>
                  <a:ea typeface="Open Sans"/>
                  <a:cs typeface="Open Sans"/>
                  <a:sym typeface="Open Sans"/>
                </a:rPr>
                <a:t>Addressing a Local Need</a:t>
              </a:r>
              <a:endParaRPr/>
            </a:p>
          </p:txBody>
        </p:sp>
      </p:grpSp>
      <p:grpSp>
        <p:nvGrpSpPr>
          <p:cNvPr id="224" name="Google Shape;224;p8"/>
          <p:cNvGrpSpPr/>
          <p:nvPr/>
        </p:nvGrpSpPr>
        <p:grpSpPr>
          <a:xfrm>
            <a:off x="4511871" y="7788597"/>
            <a:ext cx="4880089" cy="1243172"/>
            <a:chOff x="0" y="-9525"/>
            <a:chExt cx="6506785" cy="1657562"/>
          </a:xfrm>
        </p:grpSpPr>
        <p:sp>
          <p:nvSpPr>
            <p:cNvPr id="225" name="Google Shape;225;p8"/>
            <p:cNvSpPr txBox="1"/>
            <p:nvPr/>
          </p:nvSpPr>
          <p:spPr>
            <a:xfrm>
              <a:off x="0" y="-9525"/>
              <a:ext cx="1134891" cy="10255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00" u="none" cap="none" strike="noStrike">
                  <a:solidFill>
                    <a:srgbClr val="FFFFFF"/>
                  </a:solidFill>
                  <a:latin typeface="Open Sans"/>
                  <a:ea typeface="Open Sans"/>
                  <a:cs typeface="Open Sans"/>
                  <a:sym typeface="Open Sans"/>
                </a:rPr>
                <a:t>03</a:t>
              </a:r>
              <a:endParaRPr/>
            </a:p>
          </p:txBody>
        </p:sp>
        <p:sp>
          <p:nvSpPr>
            <p:cNvPr id="226" name="Google Shape;226;p8"/>
            <p:cNvSpPr txBox="1"/>
            <p:nvPr/>
          </p:nvSpPr>
          <p:spPr>
            <a:xfrm>
              <a:off x="1636110" y="227542"/>
              <a:ext cx="4870675" cy="1420495"/>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None/>
              </a:pPr>
              <a:r>
                <a:rPr b="1" i="0" lang="en-US" sz="3299" u="none" cap="none" strike="noStrike">
                  <a:solidFill>
                    <a:srgbClr val="FFFFFF"/>
                  </a:solidFill>
                  <a:latin typeface="Open Sans"/>
                  <a:ea typeface="Open Sans"/>
                  <a:cs typeface="Open Sans"/>
                  <a:sym typeface="Open Sans"/>
                </a:rPr>
                <a:t>Mutual Interest/Gain</a:t>
              </a:r>
              <a:endParaRPr/>
            </a:p>
          </p:txBody>
        </p:sp>
      </p:grpSp>
      <p:grpSp>
        <p:nvGrpSpPr>
          <p:cNvPr id="227" name="Google Shape;227;p8"/>
          <p:cNvGrpSpPr/>
          <p:nvPr/>
        </p:nvGrpSpPr>
        <p:grpSpPr>
          <a:xfrm>
            <a:off x="11724767" y="5921084"/>
            <a:ext cx="5745350" cy="1786097"/>
            <a:chOff x="0" y="-9525"/>
            <a:chExt cx="7660467" cy="2381462"/>
          </a:xfrm>
        </p:grpSpPr>
        <p:sp>
          <p:nvSpPr>
            <p:cNvPr id="228" name="Google Shape;228;p8"/>
            <p:cNvSpPr txBox="1"/>
            <p:nvPr/>
          </p:nvSpPr>
          <p:spPr>
            <a:xfrm>
              <a:off x="0" y="-9525"/>
              <a:ext cx="1336113" cy="10255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00" u="none" cap="none" strike="noStrike">
                  <a:solidFill>
                    <a:srgbClr val="FFFFFF"/>
                  </a:solidFill>
                  <a:latin typeface="Open Sans"/>
                  <a:ea typeface="Open Sans"/>
                  <a:cs typeface="Open Sans"/>
                  <a:sym typeface="Open Sans"/>
                </a:rPr>
                <a:t>02</a:t>
              </a:r>
              <a:endParaRPr/>
            </a:p>
          </p:txBody>
        </p:sp>
        <p:sp>
          <p:nvSpPr>
            <p:cNvPr id="229" name="Google Shape;229;p8"/>
            <p:cNvSpPr txBox="1"/>
            <p:nvPr/>
          </p:nvSpPr>
          <p:spPr>
            <a:xfrm>
              <a:off x="1926199" y="227542"/>
              <a:ext cx="5734268" cy="2144395"/>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None/>
              </a:pPr>
              <a:r>
                <a:rPr b="1" i="0" lang="en-US" sz="3299" u="none" cap="none" strike="noStrike">
                  <a:solidFill>
                    <a:srgbClr val="FFFFFF"/>
                  </a:solidFill>
                  <a:latin typeface="Open Sans"/>
                  <a:ea typeface="Open Sans"/>
                  <a:cs typeface="Open Sans"/>
                  <a:sym typeface="Open Sans"/>
                </a:rPr>
                <a:t>Collaborative Vision with Critical Partners</a:t>
              </a:r>
              <a:endParaRPr/>
            </a:p>
          </p:txBody>
        </p:sp>
      </p:grpSp>
      <p:grpSp>
        <p:nvGrpSpPr>
          <p:cNvPr id="230" name="Google Shape;230;p8"/>
          <p:cNvGrpSpPr/>
          <p:nvPr/>
        </p:nvGrpSpPr>
        <p:grpSpPr>
          <a:xfrm>
            <a:off x="11724767" y="7788597"/>
            <a:ext cx="5745350" cy="1786097"/>
            <a:chOff x="0" y="-9525"/>
            <a:chExt cx="7660467" cy="2381462"/>
          </a:xfrm>
        </p:grpSpPr>
        <p:sp>
          <p:nvSpPr>
            <p:cNvPr id="231" name="Google Shape;231;p8"/>
            <p:cNvSpPr txBox="1"/>
            <p:nvPr/>
          </p:nvSpPr>
          <p:spPr>
            <a:xfrm>
              <a:off x="0" y="-9525"/>
              <a:ext cx="1336113" cy="10255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00" u="none" cap="none" strike="noStrike">
                  <a:solidFill>
                    <a:srgbClr val="FFFFFF"/>
                  </a:solidFill>
                  <a:latin typeface="Open Sans"/>
                  <a:ea typeface="Open Sans"/>
                  <a:cs typeface="Open Sans"/>
                  <a:sym typeface="Open Sans"/>
                </a:rPr>
                <a:t>04</a:t>
              </a:r>
              <a:endParaRPr/>
            </a:p>
          </p:txBody>
        </p:sp>
        <p:sp>
          <p:nvSpPr>
            <p:cNvPr id="232" name="Google Shape;232;p8"/>
            <p:cNvSpPr txBox="1"/>
            <p:nvPr/>
          </p:nvSpPr>
          <p:spPr>
            <a:xfrm>
              <a:off x="1926199" y="227542"/>
              <a:ext cx="5734268" cy="2144395"/>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None/>
              </a:pPr>
              <a:r>
                <a:rPr b="1" i="0" lang="en-US" sz="3299" u="none" cap="none" strike="noStrike">
                  <a:solidFill>
                    <a:srgbClr val="FFFFFF"/>
                  </a:solidFill>
                  <a:latin typeface="Open Sans"/>
                  <a:ea typeface="Open Sans"/>
                  <a:cs typeface="Open Sans"/>
                  <a:sym typeface="Open Sans"/>
                </a:rPr>
                <a:t>Strong, Genuine and On-Going Partnership</a:t>
              </a:r>
              <a:endParaRPr/>
            </a:p>
          </p:txBody>
        </p:sp>
      </p:grpSp>
      <p:cxnSp>
        <p:nvCxnSpPr>
          <p:cNvPr id="233" name="Google Shape;233;p8"/>
          <p:cNvCxnSpPr/>
          <p:nvPr/>
        </p:nvCxnSpPr>
        <p:spPr>
          <a:xfrm>
            <a:off x="1606944" y="4329385"/>
            <a:ext cx="10961021" cy="0"/>
          </a:xfrm>
          <a:prstGeom prst="straightConnector1">
            <a:avLst/>
          </a:prstGeom>
          <a:noFill/>
          <a:ln cap="flat" cmpd="sng" w="104775">
            <a:solidFill>
              <a:srgbClr val="FFFFFF"/>
            </a:solidFill>
            <a:prstDash val="solid"/>
            <a:round/>
            <a:headEnd len="sm" w="sm" type="none"/>
            <a:tailEnd len="sm" w="sm" type="none"/>
          </a:ln>
        </p:spPr>
      </p:cxnSp>
      <p:sp>
        <p:nvSpPr>
          <p:cNvPr id="234" name="Google Shape;234;p8"/>
          <p:cNvSpPr/>
          <p:nvPr/>
        </p:nvSpPr>
        <p:spPr>
          <a:xfrm>
            <a:off x="1683144" y="6546242"/>
            <a:ext cx="932983" cy="1357516"/>
          </a:xfrm>
          <a:custGeom>
            <a:rect b="b" l="l" r="r" t="t"/>
            <a:pathLst>
              <a:path extrusionOk="0" h="1357516" w="932983">
                <a:moveTo>
                  <a:pt x="0" y="0"/>
                </a:moveTo>
                <a:lnTo>
                  <a:pt x="932983" y="0"/>
                </a:lnTo>
                <a:lnTo>
                  <a:pt x="932983" y="1357516"/>
                </a:lnTo>
                <a:lnTo>
                  <a:pt x="0" y="135751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192E"/>
        </a:solidFill>
      </p:bgPr>
    </p:bg>
    <p:spTree>
      <p:nvGrpSpPr>
        <p:cNvPr id="242" name="Shape 242"/>
        <p:cNvGrpSpPr/>
        <p:nvPr/>
      </p:nvGrpSpPr>
      <p:grpSpPr>
        <a:xfrm>
          <a:off x="0" y="0"/>
          <a:ext cx="0" cy="0"/>
          <a:chOff x="0" y="0"/>
          <a:chExt cx="0" cy="0"/>
        </a:xfrm>
      </p:grpSpPr>
      <p:grpSp>
        <p:nvGrpSpPr>
          <p:cNvPr id="243" name="Google Shape;243;p9"/>
          <p:cNvGrpSpPr/>
          <p:nvPr/>
        </p:nvGrpSpPr>
        <p:grpSpPr>
          <a:xfrm>
            <a:off x="723248" y="1702454"/>
            <a:ext cx="6982269" cy="6882093"/>
            <a:chOff x="0" y="0"/>
            <a:chExt cx="9309692" cy="9176123"/>
          </a:xfrm>
        </p:grpSpPr>
        <p:sp>
          <p:nvSpPr>
            <p:cNvPr id="244" name="Google Shape;244;p9"/>
            <p:cNvSpPr/>
            <p:nvPr/>
          </p:nvSpPr>
          <p:spPr>
            <a:xfrm>
              <a:off x="0" y="0"/>
              <a:ext cx="9309692" cy="9176123"/>
            </a:xfrm>
            <a:prstGeom prst="rect">
              <a:avLst/>
            </a:prstGeom>
            <a:solidFill>
              <a:srgbClr val="C43A44"/>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
            <p:cNvSpPr txBox="1"/>
            <p:nvPr/>
          </p:nvSpPr>
          <p:spPr>
            <a:xfrm>
              <a:off x="524778" y="609216"/>
              <a:ext cx="8260135" cy="7094559"/>
            </a:xfrm>
            <a:prstGeom prst="rect">
              <a:avLst/>
            </a:prstGeom>
            <a:noFill/>
            <a:ln>
              <a:noFill/>
            </a:ln>
          </p:spPr>
          <p:txBody>
            <a:bodyPr anchorCtr="0" anchor="t" bIns="0" lIns="0" spcFirstLastPara="1" rIns="0" wrap="square" tIns="0">
              <a:spAutoFit/>
            </a:bodyPr>
            <a:lstStyle/>
            <a:p>
              <a:pPr indent="0" lvl="0" marL="0" marR="0" rtl="0" algn="ctr">
                <a:lnSpc>
                  <a:spcPct val="110991"/>
                </a:lnSpc>
                <a:spcBef>
                  <a:spcPts val="0"/>
                </a:spcBef>
                <a:spcAft>
                  <a:spcPts val="0"/>
                </a:spcAft>
                <a:buNone/>
              </a:pPr>
              <a:r>
                <a:rPr b="1" i="0" lang="en-US" sz="8097" u="none" cap="none" strike="noStrike">
                  <a:solidFill>
                    <a:srgbClr val="FFFFFF"/>
                  </a:solidFill>
                  <a:latin typeface="Open Sans"/>
                  <a:ea typeface="Open Sans"/>
                  <a:cs typeface="Open Sans"/>
                  <a:sym typeface="Open Sans"/>
                </a:rPr>
                <a:t>Student Testimonial</a:t>
              </a:r>
              <a:endParaRPr/>
            </a:p>
            <a:p>
              <a:pPr indent="0" lvl="0" marL="0" marR="0" rtl="0" algn="ctr">
                <a:lnSpc>
                  <a:spcPct val="110991"/>
                </a:lnSpc>
                <a:spcBef>
                  <a:spcPts val="0"/>
                </a:spcBef>
                <a:spcAft>
                  <a:spcPts val="0"/>
                </a:spcAft>
                <a:buNone/>
              </a:pPr>
              <a:r>
                <a:t/>
              </a:r>
              <a:endParaRPr b="1" i="0" sz="8097" u="none" cap="none" strike="noStrike">
                <a:solidFill>
                  <a:srgbClr val="FFFFFF"/>
                </a:solidFill>
                <a:latin typeface="Open Sans"/>
                <a:ea typeface="Open Sans"/>
                <a:cs typeface="Open Sans"/>
                <a:sym typeface="Open Sans"/>
              </a:endParaRPr>
            </a:p>
            <a:p>
              <a:pPr indent="0" lvl="0" marL="0" marR="0" rtl="0" algn="ctr">
                <a:lnSpc>
                  <a:spcPct val="111004"/>
                </a:lnSpc>
                <a:spcBef>
                  <a:spcPts val="0"/>
                </a:spcBef>
                <a:spcAft>
                  <a:spcPts val="0"/>
                </a:spcAft>
                <a:buNone/>
              </a:pPr>
              <a:r>
                <a:rPr b="1" i="0" lang="en-US" sz="6697" u="none" cap="none" strike="noStrike">
                  <a:solidFill>
                    <a:srgbClr val="FFFFFF"/>
                  </a:solidFill>
                  <a:latin typeface="Open Sans"/>
                  <a:ea typeface="Open Sans"/>
                  <a:cs typeface="Open Sans"/>
                  <a:sym typeface="Open Sans"/>
                </a:rPr>
                <a:t>Joaquín Gutiérrez</a:t>
              </a:r>
              <a:endParaRPr/>
            </a:p>
          </p:txBody>
        </p:sp>
        <p:sp>
          <p:nvSpPr>
            <p:cNvPr id="246" name="Google Shape;246;p9"/>
            <p:cNvSpPr txBox="1"/>
            <p:nvPr/>
          </p:nvSpPr>
          <p:spPr>
            <a:xfrm>
              <a:off x="524778" y="8039222"/>
              <a:ext cx="8260135" cy="594360"/>
            </a:xfrm>
            <a:prstGeom prst="rect">
              <a:avLst/>
            </a:prstGeom>
            <a:noFill/>
            <a:ln>
              <a:noFill/>
            </a:ln>
          </p:spPr>
          <p:txBody>
            <a:bodyPr anchorCtr="0" anchor="t" bIns="0" lIns="0" spcFirstLastPara="1" rIns="0" wrap="square" tIns="0">
              <a:spAutoFit/>
            </a:bodyPr>
            <a:lstStyle/>
            <a:p>
              <a:pPr indent="0" lvl="0" marL="0" marR="0" rtl="0" algn="ctr">
                <a:lnSpc>
                  <a:spcPct val="209999"/>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247" name="Google Shape;247;p9" title="Joaquin Gutierrez CCPRIME (1).mp4">
            <a:hlinkClick r:id="rId3"/>
          </p:cNvPr>
          <p:cNvPicPr preferRelativeResize="0"/>
          <p:nvPr/>
        </p:nvPicPr>
        <p:blipFill>
          <a:blip r:embed="rId4">
            <a:alphaModFix/>
          </a:blip>
          <a:stretch>
            <a:fillRect/>
          </a:stretch>
        </p:blipFill>
        <p:spPr>
          <a:xfrm>
            <a:off x="7705525" y="2408000"/>
            <a:ext cx="10386701" cy="6005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A4E86"/>
        </a:solidFill>
      </p:bgPr>
    </p:bg>
    <p:spTree>
      <p:nvGrpSpPr>
        <p:cNvPr id="255" name="Shape 255"/>
        <p:cNvGrpSpPr/>
        <p:nvPr/>
      </p:nvGrpSpPr>
      <p:grpSpPr>
        <a:xfrm>
          <a:off x="0" y="0"/>
          <a:ext cx="0" cy="0"/>
          <a:chOff x="0" y="0"/>
          <a:chExt cx="0" cy="0"/>
        </a:xfrm>
      </p:grpSpPr>
      <p:sp>
        <p:nvSpPr>
          <p:cNvPr id="256" name="Google Shape;256;p10"/>
          <p:cNvSpPr/>
          <p:nvPr/>
        </p:nvSpPr>
        <p:spPr>
          <a:xfrm>
            <a:off x="381769" y="2174310"/>
            <a:ext cx="4968518" cy="7758785"/>
          </a:xfrm>
          <a:custGeom>
            <a:rect b="b" l="l" r="r" t="t"/>
            <a:pathLst>
              <a:path extrusionOk="0" h="10629074" w="6806574">
                <a:moveTo>
                  <a:pt x="6682114" y="10629074"/>
                </a:moveTo>
                <a:lnTo>
                  <a:pt x="124460" y="10629074"/>
                </a:lnTo>
                <a:cubicBezTo>
                  <a:pt x="55880" y="10629074"/>
                  <a:pt x="0" y="10573195"/>
                  <a:pt x="0" y="10504615"/>
                </a:cubicBezTo>
                <a:lnTo>
                  <a:pt x="0" y="124460"/>
                </a:lnTo>
                <a:cubicBezTo>
                  <a:pt x="0" y="55880"/>
                  <a:pt x="55880" y="0"/>
                  <a:pt x="124460" y="0"/>
                </a:cubicBezTo>
                <a:lnTo>
                  <a:pt x="6682114" y="0"/>
                </a:lnTo>
                <a:cubicBezTo>
                  <a:pt x="6750694" y="0"/>
                  <a:pt x="6806574" y="55880"/>
                  <a:pt x="6806574" y="124460"/>
                </a:cubicBezTo>
                <a:lnTo>
                  <a:pt x="6806574" y="10504615"/>
                </a:lnTo>
                <a:cubicBezTo>
                  <a:pt x="6806574" y="10573195"/>
                  <a:pt x="6750694" y="10629074"/>
                  <a:pt x="6682114" y="10629074"/>
                </a:cubicBezTo>
                <a:close/>
              </a:path>
            </a:pathLst>
          </a:custGeom>
          <a:solidFill>
            <a:srgbClr val="7366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0"/>
          <p:cNvSpPr txBox="1"/>
          <p:nvPr/>
        </p:nvSpPr>
        <p:spPr>
          <a:xfrm>
            <a:off x="592219" y="2600325"/>
            <a:ext cx="4556302" cy="6962775"/>
          </a:xfrm>
          <a:prstGeom prst="rect">
            <a:avLst/>
          </a:prstGeom>
          <a:noFill/>
          <a:ln>
            <a:noFill/>
          </a:ln>
        </p:spPr>
        <p:txBody>
          <a:bodyPr anchorCtr="0" anchor="t" bIns="0" lIns="0" spcFirstLastPara="1" rIns="0" wrap="square" tIns="0">
            <a:spAutoFit/>
          </a:bodyPr>
          <a:lstStyle/>
          <a:p>
            <a:pPr indent="0" lvl="0" marL="0" marR="0" rtl="0" algn="l">
              <a:lnSpc>
                <a:spcPct val="119979"/>
              </a:lnSpc>
              <a:spcBef>
                <a:spcPts val="0"/>
              </a:spcBef>
              <a:spcAft>
                <a:spcPts val="0"/>
              </a:spcAft>
              <a:buNone/>
            </a:pPr>
            <a:r>
              <a:rPr b="1" i="1" lang="en-US" sz="2863" u="none" cap="none" strike="noStrike">
                <a:solidFill>
                  <a:srgbClr val="FFFFFF"/>
                </a:solidFill>
                <a:latin typeface="Open Sans"/>
                <a:ea typeface="Open Sans"/>
                <a:cs typeface="Open Sans"/>
                <a:sym typeface="Open Sans"/>
              </a:rPr>
              <a:t>“I had an amazing experience on the Advanced Manufacturing lab tour. The hands-on presentations were particularly impressive, as they allowed us to get up close to the equipment that is used in industry. Thank you for giving SBCC students, and us, faculty, the opportunity to make these industry connections.”</a:t>
            </a:r>
            <a:endParaRPr/>
          </a:p>
          <a:p>
            <a:pPr indent="0" lvl="0" marL="0" marR="0" rtl="0" algn="l">
              <a:lnSpc>
                <a:spcPct val="131610"/>
              </a:lnSpc>
              <a:spcBef>
                <a:spcPts val="0"/>
              </a:spcBef>
              <a:spcAft>
                <a:spcPts val="0"/>
              </a:spcAft>
              <a:buNone/>
            </a:pPr>
            <a:r>
              <a:t/>
            </a:r>
            <a:endParaRPr b="1" i="1" sz="2863" u="none" cap="none" strike="noStrike">
              <a:solidFill>
                <a:srgbClr val="FFFFFF"/>
              </a:solidFill>
              <a:latin typeface="Open Sans"/>
              <a:ea typeface="Open Sans"/>
              <a:cs typeface="Open Sans"/>
              <a:sym typeface="Open Sans"/>
            </a:endParaRPr>
          </a:p>
          <a:p>
            <a:pPr indent="0" lvl="0" marL="0" marR="0" rtl="0" algn="ctr">
              <a:lnSpc>
                <a:spcPct val="120031"/>
              </a:lnSpc>
              <a:spcBef>
                <a:spcPts val="0"/>
              </a:spcBef>
              <a:spcAft>
                <a:spcPts val="0"/>
              </a:spcAft>
              <a:buNone/>
            </a:pPr>
            <a:r>
              <a:rPr b="1" i="0" lang="en-US" sz="3195" u="none" cap="none" strike="noStrike">
                <a:solidFill>
                  <a:srgbClr val="FFFFFF"/>
                </a:solidFill>
                <a:latin typeface="Open Sans"/>
                <a:ea typeface="Open Sans"/>
                <a:cs typeface="Open Sans"/>
                <a:sym typeface="Open Sans"/>
              </a:rPr>
              <a:t>SBCC Faculty Member</a:t>
            </a:r>
            <a:endParaRPr/>
          </a:p>
        </p:txBody>
      </p:sp>
      <p:sp>
        <p:nvSpPr>
          <p:cNvPr id="258" name="Google Shape;258;p10"/>
          <p:cNvSpPr/>
          <p:nvPr/>
        </p:nvSpPr>
        <p:spPr>
          <a:xfrm>
            <a:off x="5996246" y="2174310"/>
            <a:ext cx="5509963" cy="7758786"/>
          </a:xfrm>
          <a:custGeom>
            <a:rect b="b" l="l" r="r" t="t"/>
            <a:pathLst>
              <a:path extrusionOk="0" h="8360794" w="5937484">
                <a:moveTo>
                  <a:pt x="5813024" y="8360794"/>
                </a:moveTo>
                <a:lnTo>
                  <a:pt x="124460" y="8360794"/>
                </a:lnTo>
                <a:cubicBezTo>
                  <a:pt x="55880" y="8360794"/>
                  <a:pt x="0" y="8304914"/>
                  <a:pt x="0" y="8236334"/>
                </a:cubicBezTo>
                <a:lnTo>
                  <a:pt x="0" y="124460"/>
                </a:lnTo>
                <a:cubicBezTo>
                  <a:pt x="0" y="55880"/>
                  <a:pt x="55880" y="0"/>
                  <a:pt x="124460" y="0"/>
                </a:cubicBezTo>
                <a:lnTo>
                  <a:pt x="5813024" y="0"/>
                </a:lnTo>
                <a:cubicBezTo>
                  <a:pt x="5881604" y="0"/>
                  <a:pt x="5937484" y="55880"/>
                  <a:pt x="5937484" y="124460"/>
                </a:cubicBezTo>
                <a:lnTo>
                  <a:pt x="5937484" y="8236334"/>
                </a:lnTo>
                <a:cubicBezTo>
                  <a:pt x="5937484" y="8304914"/>
                  <a:pt x="5881604" y="8360794"/>
                  <a:pt x="5813024" y="8360794"/>
                </a:cubicBezTo>
                <a:close/>
              </a:path>
            </a:pathLst>
          </a:custGeom>
          <a:solidFill>
            <a:srgbClr val="7366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txBox="1"/>
          <p:nvPr/>
        </p:nvSpPr>
        <p:spPr>
          <a:xfrm>
            <a:off x="6197488" y="2466975"/>
            <a:ext cx="5109219" cy="70961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1" lang="en-US" sz="2935" u="none" cap="none" strike="noStrike">
                <a:solidFill>
                  <a:srgbClr val="FFFFFF"/>
                </a:solidFill>
                <a:latin typeface="Open Sans"/>
                <a:ea typeface="Open Sans"/>
                <a:cs typeface="Open Sans"/>
                <a:sym typeface="Open Sans"/>
              </a:rPr>
              <a:t>“Walking into a cleanroom having to gown up for the first time and not having to worry about that, I think is helpful for confidence going into an entry-level position.”</a:t>
            </a:r>
            <a:endParaRPr/>
          </a:p>
          <a:p>
            <a:pPr indent="0" lvl="0" marL="0" marR="0" rtl="0" algn="l">
              <a:lnSpc>
                <a:spcPct val="120000"/>
              </a:lnSpc>
              <a:spcBef>
                <a:spcPts val="0"/>
              </a:spcBef>
              <a:spcAft>
                <a:spcPts val="0"/>
              </a:spcAft>
              <a:buNone/>
            </a:pPr>
            <a:r>
              <a:t/>
            </a:r>
            <a:endParaRPr b="1" i="1" sz="2935" u="none" cap="none" strike="noStrike">
              <a:solidFill>
                <a:srgbClr val="FFFFFF"/>
              </a:solidFill>
              <a:latin typeface="Open Sans"/>
              <a:ea typeface="Open Sans"/>
              <a:cs typeface="Open Sans"/>
              <a:sym typeface="Open Sans"/>
            </a:endParaRPr>
          </a:p>
          <a:p>
            <a:pPr indent="0" lvl="0" marL="0" marR="0" rtl="0" algn="l">
              <a:lnSpc>
                <a:spcPct val="120000"/>
              </a:lnSpc>
              <a:spcBef>
                <a:spcPts val="0"/>
              </a:spcBef>
              <a:spcAft>
                <a:spcPts val="0"/>
              </a:spcAft>
              <a:buNone/>
            </a:pPr>
            <a:r>
              <a:rPr b="1" i="1" lang="en-US" sz="2935" u="none" cap="none" strike="noStrike">
                <a:solidFill>
                  <a:srgbClr val="FFFFFF"/>
                </a:solidFill>
                <a:latin typeface="Open Sans"/>
                <a:ea typeface="Open Sans"/>
                <a:cs typeface="Open Sans"/>
                <a:sym typeface="Open Sans"/>
              </a:rPr>
              <a:t>“It would definitely help a person that has never seen a cleanroom before. The students went through all of the major tools we would use to fabricate micro devices.”</a:t>
            </a:r>
            <a:endParaRPr/>
          </a:p>
          <a:p>
            <a:pPr indent="0" lvl="0" marL="0" marR="0" rtl="0" algn="l">
              <a:lnSpc>
                <a:spcPct val="120000"/>
              </a:lnSpc>
              <a:spcBef>
                <a:spcPts val="0"/>
              </a:spcBef>
              <a:spcAft>
                <a:spcPts val="0"/>
              </a:spcAft>
              <a:buNone/>
            </a:pPr>
            <a:r>
              <a:t/>
            </a:r>
            <a:endParaRPr b="1" i="1" sz="2935" u="none" cap="none" strike="noStrike">
              <a:solidFill>
                <a:srgbClr val="FFFFFF"/>
              </a:solidFill>
              <a:latin typeface="Open Sans"/>
              <a:ea typeface="Open Sans"/>
              <a:cs typeface="Open Sans"/>
              <a:sym typeface="Open Sans"/>
            </a:endParaRPr>
          </a:p>
          <a:p>
            <a:pPr indent="0" lvl="0" marL="0" marR="0" rtl="0" algn="ctr">
              <a:lnSpc>
                <a:spcPct val="120017"/>
              </a:lnSpc>
              <a:spcBef>
                <a:spcPts val="0"/>
              </a:spcBef>
              <a:spcAft>
                <a:spcPts val="0"/>
              </a:spcAft>
              <a:buNone/>
            </a:pPr>
            <a:r>
              <a:rPr b="1" i="0" lang="en-US" sz="3462" u="none" cap="none" strike="noStrike">
                <a:solidFill>
                  <a:srgbClr val="FFFFFF"/>
                </a:solidFill>
                <a:latin typeface="Open Sans"/>
                <a:ea typeface="Open Sans"/>
                <a:cs typeface="Open Sans"/>
                <a:sym typeface="Open Sans"/>
              </a:rPr>
              <a:t>Industry Partners</a:t>
            </a:r>
            <a:endParaRPr/>
          </a:p>
        </p:txBody>
      </p:sp>
      <p:sp>
        <p:nvSpPr>
          <p:cNvPr id="260" name="Google Shape;260;p10"/>
          <p:cNvSpPr/>
          <p:nvPr/>
        </p:nvSpPr>
        <p:spPr>
          <a:xfrm>
            <a:off x="11751424" y="0"/>
            <a:ext cx="6555660" cy="3433647"/>
          </a:xfrm>
          <a:prstGeom prst="rect">
            <a:avLst/>
          </a:prstGeom>
          <a:solidFill>
            <a:srgbClr val="00AB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0"/>
          <p:cNvSpPr/>
          <p:nvPr/>
        </p:nvSpPr>
        <p:spPr>
          <a:xfrm>
            <a:off x="12153909" y="320754"/>
            <a:ext cx="5821761" cy="2613250"/>
          </a:xfrm>
          <a:custGeom>
            <a:rect b="b" l="l" r="r" t="t"/>
            <a:pathLst>
              <a:path extrusionOk="0" h="3614095" w="8051427">
                <a:moveTo>
                  <a:pt x="0" y="0"/>
                </a:moveTo>
                <a:lnTo>
                  <a:pt x="0" y="3614095"/>
                </a:lnTo>
                <a:lnTo>
                  <a:pt x="8051427" y="3614095"/>
                </a:lnTo>
                <a:lnTo>
                  <a:pt x="8051427" y="0"/>
                </a:lnTo>
                <a:lnTo>
                  <a:pt x="0" y="0"/>
                </a:lnTo>
                <a:close/>
                <a:moveTo>
                  <a:pt x="7990467" y="3553135"/>
                </a:moveTo>
                <a:lnTo>
                  <a:pt x="59690" y="3553135"/>
                </a:lnTo>
                <a:lnTo>
                  <a:pt x="59690" y="59690"/>
                </a:lnTo>
                <a:lnTo>
                  <a:pt x="7990467" y="59690"/>
                </a:lnTo>
                <a:lnTo>
                  <a:pt x="7990467" y="3553135"/>
                </a:lnTo>
                <a:close/>
              </a:path>
            </a:pathLst>
          </a:custGeom>
          <a:solidFill>
            <a:srgbClr val="00ABB1"/>
          </a:solidFill>
          <a:ln>
            <a:noFill/>
          </a:ln>
        </p:spPr>
      </p:sp>
      <p:sp>
        <p:nvSpPr>
          <p:cNvPr id="262" name="Google Shape;262;p10"/>
          <p:cNvSpPr txBox="1"/>
          <p:nvPr/>
        </p:nvSpPr>
        <p:spPr>
          <a:xfrm>
            <a:off x="11193625" y="1345063"/>
            <a:ext cx="7671259" cy="829247"/>
          </a:xfrm>
          <a:prstGeom prst="rect">
            <a:avLst/>
          </a:prstGeom>
          <a:noFill/>
          <a:ln>
            <a:noFill/>
          </a:ln>
        </p:spPr>
        <p:txBody>
          <a:bodyPr anchorCtr="0" anchor="t" bIns="0" lIns="0" spcFirstLastPara="1" rIns="0" wrap="square" tIns="0">
            <a:spAutoFit/>
          </a:bodyPr>
          <a:lstStyle/>
          <a:p>
            <a:pPr indent="0" lvl="0" marL="0" marR="0" rtl="0" algn="ctr">
              <a:lnSpc>
                <a:spcPct val="104991"/>
              </a:lnSpc>
              <a:spcBef>
                <a:spcPts val="0"/>
              </a:spcBef>
              <a:spcAft>
                <a:spcPts val="0"/>
              </a:spcAft>
              <a:buNone/>
            </a:pPr>
            <a:r>
              <a:rPr b="1" i="0" lang="en-US" sz="6030" u="none" cap="none" strike="noStrike">
                <a:solidFill>
                  <a:srgbClr val="FFFFFF"/>
                </a:solidFill>
                <a:latin typeface="Open Sans"/>
                <a:ea typeface="Open Sans"/>
                <a:cs typeface="Open Sans"/>
                <a:sym typeface="Open Sans"/>
              </a:rPr>
              <a:t>  Testimonials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192E"/>
        </a:solidFill>
      </p:bgPr>
    </p:bg>
    <p:spTree>
      <p:nvGrpSpPr>
        <p:cNvPr id="266" name="Shape 266"/>
        <p:cNvGrpSpPr/>
        <p:nvPr/>
      </p:nvGrpSpPr>
      <p:grpSpPr>
        <a:xfrm>
          <a:off x="0" y="0"/>
          <a:ext cx="0" cy="0"/>
          <a:chOff x="0" y="0"/>
          <a:chExt cx="0" cy="0"/>
        </a:xfrm>
      </p:grpSpPr>
      <p:grpSp>
        <p:nvGrpSpPr>
          <p:cNvPr id="267" name="Google Shape;267;p11"/>
          <p:cNvGrpSpPr/>
          <p:nvPr/>
        </p:nvGrpSpPr>
        <p:grpSpPr>
          <a:xfrm>
            <a:off x="4013898" y="2870732"/>
            <a:ext cx="10260205" cy="3741206"/>
            <a:chOff x="0" y="-95250"/>
            <a:chExt cx="13680273" cy="4988275"/>
          </a:xfrm>
        </p:grpSpPr>
        <p:sp>
          <p:nvSpPr>
            <p:cNvPr id="268" name="Google Shape;268;p11"/>
            <p:cNvSpPr txBox="1"/>
            <p:nvPr/>
          </p:nvSpPr>
          <p:spPr>
            <a:xfrm>
              <a:off x="0" y="2145115"/>
              <a:ext cx="13680273" cy="2253234"/>
            </a:xfrm>
            <a:prstGeom prst="rect">
              <a:avLst/>
            </a:prstGeom>
            <a:noFill/>
            <a:ln>
              <a:noFill/>
            </a:ln>
          </p:spPr>
          <p:txBody>
            <a:bodyPr anchorCtr="0" anchor="t" bIns="0" lIns="0" spcFirstLastPara="1" rIns="0" wrap="square" tIns="0">
              <a:spAutoFit/>
            </a:bodyPr>
            <a:lstStyle/>
            <a:p>
              <a:pPr indent="0" lvl="0" marL="0" marR="0" rtl="0" algn="ctr">
                <a:lnSpc>
                  <a:spcPct val="127000"/>
                </a:lnSpc>
                <a:spcBef>
                  <a:spcPts val="0"/>
                </a:spcBef>
                <a:spcAft>
                  <a:spcPts val="0"/>
                </a:spcAft>
                <a:buNone/>
              </a:pPr>
              <a:r>
                <a:rPr b="1" i="0" lang="en-US" sz="10800" u="none" cap="none" strike="noStrike">
                  <a:solidFill>
                    <a:srgbClr val="FFFFFF"/>
                  </a:solidFill>
                  <a:latin typeface="Open Sans"/>
                  <a:ea typeface="Open Sans"/>
                  <a:cs typeface="Open Sans"/>
                  <a:sym typeface="Open Sans"/>
                </a:rPr>
                <a:t>Thank you!</a:t>
              </a:r>
              <a:endParaRPr/>
            </a:p>
          </p:txBody>
        </p:sp>
        <p:sp>
          <p:nvSpPr>
            <p:cNvPr id="269" name="Google Shape;269;p11"/>
            <p:cNvSpPr txBox="1"/>
            <p:nvPr/>
          </p:nvSpPr>
          <p:spPr>
            <a:xfrm>
              <a:off x="1446043" y="-95250"/>
              <a:ext cx="10788187" cy="1204442"/>
            </a:xfrm>
            <a:prstGeom prst="rect">
              <a:avLst/>
            </a:prstGeom>
            <a:noFill/>
            <a:ln>
              <a:noFill/>
            </a:ln>
          </p:spPr>
          <p:txBody>
            <a:bodyPr anchorCtr="0" anchor="t" bIns="0" lIns="0" spcFirstLastPara="1" rIns="0" wrap="square" tIns="0">
              <a:spAutoFit/>
            </a:bodyPr>
            <a:lstStyle/>
            <a:p>
              <a:pPr indent="0" lvl="0" marL="0" marR="0" rtl="0" algn="ctr">
                <a:lnSpc>
                  <a:spcPct val="139996"/>
                </a:lnSpc>
                <a:spcBef>
                  <a:spcPts val="0"/>
                </a:spcBef>
                <a:spcAft>
                  <a:spcPts val="0"/>
                </a:spcAft>
                <a:buNone/>
              </a:pPr>
              <a:r>
                <a:rPr b="1" i="0" lang="en-US" sz="5498" u="none" cap="none" strike="noStrike">
                  <a:solidFill>
                    <a:srgbClr val="FFFFFF"/>
                  </a:solidFill>
                  <a:latin typeface="Open Sans"/>
                  <a:ea typeface="Open Sans"/>
                  <a:cs typeface="Open Sans"/>
                  <a:sym typeface="Open Sans"/>
                </a:rPr>
                <a:t>Questions?</a:t>
              </a:r>
              <a:endParaRPr/>
            </a:p>
          </p:txBody>
        </p:sp>
        <p:sp>
          <p:nvSpPr>
            <p:cNvPr id="270" name="Google Shape;270;p11"/>
            <p:cNvSpPr/>
            <p:nvPr/>
          </p:nvSpPr>
          <p:spPr>
            <a:xfrm>
              <a:off x="197061" y="1475482"/>
              <a:ext cx="13286151" cy="11833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1"/>
            <p:cNvSpPr/>
            <p:nvPr/>
          </p:nvSpPr>
          <p:spPr>
            <a:xfrm>
              <a:off x="197061" y="4774690"/>
              <a:ext cx="13286151" cy="11833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