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90" r:id="rId2"/>
    <p:sldMasterId id="2147483696" r:id="rId3"/>
  </p:sldMasterIdLst>
  <p:notesMasterIdLst>
    <p:notesMasterId r:id="rId36"/>
  </p:notesMasterIdLst>
  <p:sldIdLst>
    <p:sldId id="306" r:id="rId4"/>
    <p:sldId id="257" r:id="rId5"/>
    <p:sldId id="281" r:id="rId6"/>
    <p:sldId id="316" r:id="rId7"/>
    <p:sldId id="256" r:id="rId8"/>
    <p:sldId id="1211" r:id="rId9"/>
    <p:sldId id="323" r:id="rId10"/>
    <p:sldId id="1210" r:id="rId11"/>
    <p:sldId id="325" r:id="rId12"/>
    <p:sldId id="1214" r:id="rId13"/>
    <p:sldId id="1208" r:id="rId14"/>
    <p:sldId id="1215" r:id="rId15"/>
    <p:sldId id="321" r:id="rId16"/>
    <p:sldId id="1212" r:id="rId17"/>
    <p:sldId id="1213" r:id="rId18"/>
    <p:sldId id="1216" r:id="rId19"/>
    <p:sldId id="1217" r:id="rId20"/>
    <p:sldId id="1218" r:id="rId21"/>
    <p:sldId id="259" r:id="rId22"/>
    <p:sldId id="1219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  <p:sldId id="269" r:id="rId32"/>
    <p:sldId id="270" r:id="rId33"/>
    <p:sldId id="1100" r:id="rId34"/>
    <p:sldId id="260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1D402C-2C6A-4331-A986-62A7143DA2ED}" v="112" dt="2024-02-23T02:24:42.8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48" autoAdjust="0"/>
    <p:restoredTop sz="90557" autoAdjust="0"/>
  </p:normalViewPr>
  <p:slideViewPr>
    <p:cSldViewPr snapToGrid="0">
      <p:cViewPr varScale="1">
        <p:scale>
          <a:sx n="85" d="100"/>
          <a:sy n="85" d="100"/>
        </p:scale>
        <p:origin x="138" y="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-14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microsoft.com/office/2015/10/relationships/revisionInfo" Target="revisionInfo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zabeth Hawthorne" userId="629114ab9771f1db" providerId="LiveId" clId="{3E119464-0547-45C4-B1B4-A92309D68B6A}"/>
    <pc:docChg chg="modSld">
      <pc:chgData name="Elizabeth Hawthorne" userId="629114ab9771f1db" providerId="LiveId" clId="{3E119464-0547-45C4-B1B4-A92309D68B6A}" dt="2024-02-23T17:52:17.262" v="61" actId="20577"/>
      <pc:docMkLst>
        <pc:docMk/>
      </pc:docMkLst>
      <pc:sldChg chg="modSp mod">
        <pc:chgData name="Elizabeth Hawthorne" userId="629114ab9771f1db" providerId="LiveId" clId="{3E119464-0547-45C4-B1B4-A92309D68B6A}" dt="2024-02-23T17:52:17.262" v="61" actId="20577"/>
        <pc:sldMkLst>
          <pc:docMk/>
          <pc:sldMk cId="4008413952" sldId="281"/>
        </pc:sldMkLst>
        <pc:spChg chg="mod">
          <ac:chgData name="Elizabeth Hawthorne" userId="629114ab9771f1db" providerId="LiveId" clId="{3E119464-0547-45C4-B1B4-A92309D68B6A}" dt="2024-02-23T17:52:17.262" v="61" actId="20577"/>
          <ac:spMkLst>
            <pc:docMk/>
            <pc:sldMk cId="4008413952" sldId="281"/>
            <ac:spMk id="3" creationId="{F3181D67-FDB8-491E-B83E-7456601914B2}"/>
          </ac:spMkLst>
        </pc:spChg>
      </pc:sldChg>
      <pc:sldChg chg="modSp mod">
        <pc:chgData name="Elizabeth Hawthorne" userId="629114ab9771f1db" providerId="LiveId" clId="{3E119464-0547-45C4-B1B4-A92309D68B6A}" dt="2024-02-23T16:34:17.138" v="46" actId="20577"/>
        <pc:sldMkLst>
          <pc:docMk/>
          <pc:sldMk cId="1581861015" sldId="1100"/>
        </pc:sldMkLst>
        <pc:spChg chg="mod">
          <ac:chgData name="Elizabeth Hawthorne" userId="629114ab9771f1db" providerId="LiveId" clId="{3E119464-0547-45C4-B1B4-A92309D68B6A}" dt="2024-02-23T16:34:17.138" v="46" actId="20577"/>
          <ac:spMkLst>
            <pc:docMk/>
            <pc:sldMk cId="1581861015" sldId="1100"/>
            <ac:spMk id="7" creationId="{5DD125A1-1AE3-428B-ACF8-49D0CE6C5987}"/>
          </ac:spMkLst>
        </pc:spChg>
      </pc:sldChg>
    </pc:docChg>
  </pc:docChgLst>
  <pc:docChgLst>
    <pc:chgData name="Elizabeth Hawthorne" userId="629114ab9771f1db" providerId="LiveId" clId="{391D402C-2C6A-4331-A986-62A7143DA2ED}"/>
    <pc:docChg chg="undo redo custSel addSld delSld modSld sldOrd delMainMaster">
      <pc:chgData name="Elizabeth Hawthorne" userId="629114ab9771f1db" providerId="LiveId" clId="{391D402C-2C6A-4331-A986-62A7143DA2ED}" dt="2024-02-23T02:32:57.231" v="1295" actId="1076"/>
      <pc:docMkLst>
        <pc:docMk/>
      </pc:docMkLst>
      <pc:sldChg chg="add del">
        <pc:chgData name="Elizabeth Hawthorne" userId="629114ab9771f1db" providerId="LiveId" clId="{391D402C-2C6A-4331-A986-62A7143DA2ED}" dt="2024-02-22T14:33:15.399" v="190"/>
        <pc:sldMkLst>
          <pc:docMk/>
          <pc:sldMk cId="1683684650" sldId="256"/>
        </pc:sldMkLst>
      </pc:sldChg>
      <pc:sldChg chg="add">
        <pc:chgData name="Elizabeth Hawthorne" userId="629114ab9771f1db" providerId="LiveId" clId="{391D402C-2C6A-4331-A986-62A7143DA2ED}" dt="2024-02-22T14:33:20.807" v="191"/>
        <pc:sldMkLst>
          <pc:docMk/>
          <pc:sldMk cId="4293006883" sldId="256"/>
        </pc:sldMkLst>
      </pc:sldChg>
      <pc:sldChg chg="modSp mod">
        <pc:chgData name="Elizabeth Hawthorne" userId="629114ab9771f1db" providerId="LiveId" clId="{391D402C-2C6A-4331-A986-62A7143DA2ED}" dt="2024-02-23T02:21:27.296" v="1216" actId="113"/>
        <pc:sldMkLst>
          <pc:docMk/>
          <pc:sldMk cId="4008413952" sldId="257"/>
        </pc:sldMkLst>
        <pc:spChg chg="mod">
          <ac:chgData name="Elizabeth Hawthorne" userId="629114ab9771f1db" providerId="LiveId" clId="{391D402C-2C6A-4331-A986-62A7143DA2ED}" dt="2024-02-23T02:21:27.296" v="1216" actId="113"/>
          <ac:spMkLst>
            <pc:docMk/>
            <pc:sldMk cId="4008413952" sldId="257"/>
            <ac:spMk id="3" creationId="{F3181D67-FDB8-491E-B83E-7456601914B2}"/>
          </ac:spMkLst>
        </pc:spChg>
      </pc:sldChg>
      <pc:sldChg chg="add del">
        <pc:chgData name="Elizabeth Hawthorne" userId="629114ab9771f1db" providerId="LiveId" clId="{391D402C-2C6A-4331-A986-62A7143DA2ED}" dt="2024-02-22T14:55:59.942" v="576" actId="47"/>
        <pc:sldMkLst>
          <pc:docMk/>
          <pc:sldMk cId="1304694351" sldId="258"/>
        </pc:sldMkLst>
      </pc:sldChg>
      <pc:sldChg chg="add">
        <pc:chgData name="Elizabeth Hawthorne" userId="629114ab9771f1db" providerId="LiveId" clId="{391D402C-2C6A-4331-A986-62A7143DA2ED}" dt="2024-02-22T14:56:01.987" v="577"/>
        <pc:sldMkLst>
          <pc:docMk/>
          <pc:sldMk cId="3732814689" sldId="259"/>
        </pc:sldMkLst>
      </pc:sldChg>
      <pc:sldChg chg="add">
        <pc:chgData name="Elizabeth Hawthorne" userId="629114ab9771f1db" providerId="LiveId" clId="{391D402C-2C6A-4331-A986-62A7143DA2ED}" dt="2024-02-22T14:56:04.554" v="579"/>
        <pc:sldMkLst>
          <pc:docMk/>
          <pc:sldMk cId="4273349320" sldId="261"/>
        </pc:sldMkLst>
      </pc:sldChg>
      <pc:sldChg chg="add">
        <pc:chgData name="Elizabeth Hawthorne" userId="629114ab9771f1db" providerId="LiveId" clId="{391D402C-2C6A-4331-A986-62A7143DA2ED}" dt="2024-02-22T14:56:05.564" v="580"/>
        <pc:sldMkLst>
          <pc:docMk/>
          <pc:sldMk cId="431935739" sldId="262"/>
        </pc:sldMkLst>
      </pc:sldChg>
      <pc:sldChg chg="add">
        <pc:chgData name="Elizabeth Hawthorne" userId="629114ab9771f1db" providerId="LiveId" clId="{391D402C-2C6A-4331-A986-62A7143DA2ED}" dt="2024-02-22T14:56:06.253" v="581"/>
        <pc:sldMkLst>
          <pc:docMk/>
          <pc:sldMk cId="858026793" sldId="263"/>
        </pc:sldMkLst>
      </pc:sldChg>
      <pc:sldChg chg="add">
        <pc:chgData name="Elizabeth Hawthorne" userId="629114ab9771f1db" providerId="LiveId" clId="{391D402C-2C6A-4331-A986-62A7143DA2ED}" dt="2024-02-22T14:56:08.395" v="582"/>
        <pc:sldMkLst>
          <pc:docMk/>
          <pc:sldMk cId="3859509551" sldId="264"/>
        </pc:sldMkLst>
      </pc:sldChg>
      <pc:sldChg chg="add">
        <pc:chgData name="Elizabeth Hawthorne" userId="629114ab9771f1db" providerId="LiveId" clId="{391D402C-2C6A-4331-A986-62A7143DA2ED}" dt="2024-02-22T14:56:09.134" v="583"/>
        <pc:sldMkLst>
          <pc:docMk/>
          <pc:sldMk cId="4144877666" sldId="265"/>
        </pc:sldMkLst>
      </pc:sldChg>
      <pc:sldChg chg="add">
        <pc:chgData name="Elizabeth Hawthorne" userId="629114ab9771f1db" providerId="LiveId" clId="{391D402C-2C6A-4331-A986-62A7143DA2ED}" dt="2024-02-22T14:56:10.318" v="584"/>
        <pc:sldMkLst>
          <pc:docMk/>
          <pc:sldMk cId="4223263315" sldId="266"/>
        </pc:sldMkLst>
      </pc:sldChg>
      <pc:sldChg chg="add">
        <pc:chgData name="Elizabeth Hawthorne" userId="629114ab9771f1db" providerId="LiveId" clId="{391D402C-2C6A-4331-A986-62A7143DA2ED}" dt="2024-02-22T14:56:11.131" v="585"/>
        <pc:sldMkLst>
          <pc:docMk/>
          <pc:sldMk cId="2804246772" sldId="267"/>
        </pc:sldMkLst>
      </pc:sldChg>
      <pc:sldChg chg="add">
        <pc:chgData name="Elizabeth Hawthorne" userId="629114ab9771f1db" providerId="LiveId" clId="{391D402C-2C6A-4331-A986-62A7143DA2ED}" dt="2024-02-22T14:56:12.571" v="586"/>
        <pc:sldMkLst>
          <pc:docMk/>
          <pc:sldMk cId="2104615330" sldId="268"/>
        </pc:sldMkLst>
      </pc:sldChg>
      <pc:sldChg chg="add">
        <pc:chgData name="Elizabeth Hawthorne" userId="629114ab9771f1db" providerId="LiveId" clId="{391D402C-2C6A-4331-A986-62A7143DA2ED}" dt="2024-02-22T14:56:13.382" v="587"/>
        <pc:sldMkLst>
          <pc:docMk/>
          <pc:sldMk cId="1665268575" sldId="269"/>
        </pc:sldMkLst>
      </pc:sldChg>
      <pc:sldChg chg="add">
        <pc:chgData name="Elizabeth Hawthorne" userId="629114ab9771f1db" providerId="LiveId" clId="{391D402C-2C6A-4331-A986-62A7143DA2ED}" dt="2024-02-22T14:56:16.898" v="588"/>
        <pc:sldMkLst>
          <pc:docMk/>
          <pc:sldMk cId="1220349458" sldId="270"/>
        </pc:sldMkLst>
      </pc:sldChg>
      <pc:sldChg chg="add del">
        <pc:chgData name="Elizabeth Hawthorne" userId="629114ab9771f1db" providerId="LiveId" clId="{391D402C-2C6A-4331-A986-62A7143DA2ED}" dt="2024-02-22T14:56:32.055" v="590" actId="47"/>
        <pc:sldMkLst>
          <pc:docMk/>
          <pc:sldMk cId="3251310228" sldId="272"/>
        </pc:sldMkLst>
      </pc:sldChg>
      <pc:sldChg chg="modSp mod">
        <pc:chgData name="Elizabeth Hawthorne" userId="629114ab9771f1db" providerId="LiveId" clId="{391D402C-2C6A-4331-A986-62A7143DA2ED}" dt="2024-02-23T02:32:13.878" v="1288" actId="20577"/>
        <pc:sldMkLst>
          <pc:docMk/>
          <pc:sldMk cId="4008413952" sldId="281"/>
        </pc:sldMkLst>
        <pc:spChg chg="mod">
          <ac:chgData name="Elizabeth Hawthorne" userId="629114ab9771f1db" providerId="LiveId" clId="{391D402C-2C6A-4331-A986-62A7143DA2ED}" dt="2024-02-23T02:32:13.878" v="1288" actId="20577"/>
          <ac:spMkLst>
            <pc:docMk/>
            <pc:sldMk cId="4008413952" sldId="281"/>
            <ac:spMk id="3" creationId="{F3181D67-FDB8-491E-B83E-7456601914B2}"/>
          </ac:spMkLst>
        </pc:spChg>
      </pc:sldChg>
      <pc:sldChg chg="del">
        <pc:chgData name="Elizabeth Hawthorne" userId="629114ab9771f1db" providerId="LiveId" clId="{391D402C-2C6A-4331-A986-62A7143DA2ED}" dt="2024-02-22T14:22:08.575" v="14" actId="47"/>
        <pc:sldMkLst>
          <pc:docMk/>
          <pc:sldMk cId="1330234369" sldId="289"/>
        </pc:sldMkLst>
      </pc:sldChg>
      <pc:sldChg chg="del">
        <pc:chgData name="Elizabeth Hawthorne" userId="629114ab9771f1db" providerId="LiveId" clId="{391D402C-2C6A-4331-A986-62A7143DA2ED}" dt="2024-02-22T14:22:14.630" v="16" actId="47"/>
        <pc:sldMkLst>
          <pc:docMk/>
          <pc:sldMk cId="1330234369" sldId="290"/>
        </pc:sldMkLst>
      </pc:sldChg>
      <pc:sldChg chg="del">
        <pc:chgData name="Elizabeth Hawthorne" userId="629114ab9771f1db" providerId="LiveId" clId="{391D402C-2C6A-4331-A986-62A7143DA2ED}" dt="2024-02-22T14:22:12.374" v="15" actId="47"/>
        <pc:sldMkLst>
          <pc:docMk/>
          <pc:sldMk cId="1330234369" sldId="291"/>
        </pc:sldMkLst>
      </pc:sldChg>
      <pc:sldChg chg="del">
        <pc:chgData name="Elizabeth Hawthorne" userId="629114ab9771f1db" providerId="LiveId" clId="{391D402C-2C6A-4331-A986-62A7143DA2ED}" dt="2024-02-22T14:22:18.719" v="18" actId="47"/>
        <pc:sldMkLst>
          <pc:docMk/>
          <pc:sldMk cId="782470686" sldId="301"/>
        </pc:sldMkLst>
      </pc:sldChg>
      <pc:sldChg chg="del">
        <pc:chgData name="Elizabeth Hawthorne" userId="629114ab9771f1db" providerId="LiveId" clId="{391D402C-2C6A-4331-A986-62A7143DA2ED}" dt="2024-02-22T14:22:30.272" v="30" actId="47"/>
        <pc:sldMkLst>
          <pc:docMk/>
          <pc:sldMk cId="1172397557" sldId="302"/>
        </pc:sldMkLst>
      </pc:sldChg>
      <pc:sldChg chg="del">
        <pc:chgData name="Elizabeth Hawthorne" userId="629114ab9771f1db" providerId="LiveId" clId="{391D402C-2C6A-4331-A986-62A7143DA2ED}" dt="2024-02-22T14:22:33.752" v="34" actId="47"/>
        <pc:sldMkLst>
          <pc:docMk/>
          <pc:sldMk cId="1225543187" sldId="305"/>
        </pc:sldMkLst>
      </pc:sldChg>
      <pc:sldChg chg="modSp mod">
        <pc:chgData name="Elizabeth Hawthorne" userId="629114ab9771f1db" providerId="LiveId" clId="{391D402C-2C6A-4331-A986-62A7143DA2ED}" dt="2024-02-23T02:28:21.717" v="1285" actId="1076"/>
        <pc:sldMkLst>
          <pc:docMk/>
          <pc:sldMk cId="1861727632" sldId="306"/>
        </pc:sldMkLst>
        <pc:spChg chg="mod">
          <ac:chgData name="Elizabeth Hawthorne" userId="629114ab9771f1db" providerId="LiveId" clId="{391D402C-2C6A-4331-A986-62A7143DA2ED}" dt="2024-02-23T02:27:55.989" v="1281" actId="1076"/>
          <ac:spMkLst>
            <pc:docMk/>
            <pc:sldMk cId="1861727632" sldId="306"/>
            <ac:spMk id="2" creationId="{E9685471-76A8-4DB6-A255-0D88A59E79F5}"/>
          </ac:spMkLst>
        </pc:spChg>
        <pc:spChg chg="mod">
          <ac:chgData name="Elizabeth Hawthorne" userId="629114ab9771f1db" providerId="LiveId" clId="{391D402C-2C6A-4331-A986-62A7143DA2ED}" dt="2024-02-23T02:28:09.608" v="1283" actId="1076"/>
          <ac:spMkLst>
            <pc:docMk/>
            <pc:sldMk cId="1861727632" sldId="306"/>
            <ac:spMk id="3" creationId="{51ACA252-032C-47C2-AD73-1CCF44F884A0}"/>
          </ac:spMkLst>
        </pc:spChg>
        <pc:spChg chg="mod">
          <ac:chgData name="Elizabeth Hawthorne" userId="629114ab9771f1db" providerId="LiveId" clId="{391D402C-2C6A-4331-A986-62A7143DA2ED}" dt="2024-02-23T02:28:21.717" v="1285" actId="1076"/>
          <ac:spMkLst>
            <pc:docMk/>
            <pc:sldMk cId="1861727632" sldId="306"/>
            <ac:spMk id="6" creationId="{FE8B9327-089F-4C2B-9409-83BE78D748BA}"/>
          </ac:spMkLst>
        </pc:spChg>
        <pc:spChg chg="mod">
          <ac:chgData name="Elizabeth Hawthorne" userId="629114ab9771f1db" providerId="LiveId" clId="{391D402C-2C6A-4331-A986-62A7143DA2ED}" dt="2024-02-23T02:28:16.488" v="1284" actId="1076"/>
          <ac:spMkLst>
            <pc:docMk/>
            <pc:sldMk cId="1861727632" sldId="306"/>
            <ac:spMk id="8" creationId="{00000000-0000-0000-0000-000000000000}"/>
          </ac:spMkLst>
        </pc:spChg>
      </pc:sldChg>
      <pc:sldChg chg="del">
        <pc:chgData name="Elizabeth Hawthorne" userId="629114ab9771f1db" providerId="LiveId" clId="{391D402C-2C6A-4331-A986-62A7143DA2ED}" dt="2024-02-22T14:22:48.045" v="38" actId="47"/>
        <pc:sldMkLst>
          <pc:docMk/>
          <pc:sldMk cId="2964013845" sldId="308"/>
        </pc:sldMkLst>
      </pc:sldChg>
      <pc:sldChg chg="del">
        <pc:chgData name="Elizabeth Hawthorne" userId="629114ab9771f1db" providerId="LiveId" clId="{391D402C-2C6A-4331-A986-62A7143DA2ED}" dt="2024-02-22T14:22:49.417" v="39" actId="47"/>
        <pc:sldMkLst>
          <pc:docMk/>
          <pc:sldMk cId="2964013845" sldId="309"/>
        </pc:sldMkLst>
      </pc:sldChg>
      <pc:sldChg chg="del">
        <pc:chgData name="Elizabeth Hawthorne" userId="629114ab9771f1db" providerId="LiveId" clId="{391D402C-2C6A-4331-A986-62A7143DA2ED}" dt="2024-02-22T14:22:15.527" v="17" actId="47"/>
        <pc:sldMkLst>
          <pc:docMk/>
          <pc:sldMk cId="1330234369" sldId="312"/>
        </pc:sldMkLst>
      </pc:sldChg>
      <pc:sldChg chg="del">
        <pc:chgData name="Elizabeth Hawthorne" userId="629114ab9771f1db" providerId="LiveId" clId="{391D402C-2C6A-4331-A986-62A7143DA2ED}" dt="2024-02-22T14:22:36.258" v="36" actId="47"/>
        <pc:sldMkLst>
          <pc:docMk/>
          <pc:sldMk cId="2964013845" sldId="313"/>
        </pc:sldMkLst>
      </pc:sldChg>
      <pc:sldChg chg="del">
        <pc:chgData name="Elizabeth Hawthorne" userId="629114ab9771f1db" providerId="LiveId" clId="{391D402C-2C6A-4331-A986-62A7143DA2ED}" dt="2024-02-22T14:22:46.092" v="37" actId="47"/>
        <pc:sldMkLst>
          <pc:docMk/>
          <pc:sldMk cId="2964013845" sldId="314"/>
        </pc:sldMkLst>
      </pc:sldChg>
      <pc:sldChg chg="del">
        <pc:chgData name="Elizabeth Hawthorne" userId="629114ab9771f1db" providerId="LiveId" clId="{391D402C-2C6A-4331-A986-62A7143DA2ED}" dt="2024-02-22T14:22:35.344" v="35" actId="47"/>
        <pc:sldMkLst>
          <pc:docMk/>
          <pc:sldMk cId="0" sldId="315"/>
        </pc:sldMkLst>
      </pc:sldChg>
      <pc:sldChg chg="addSp delSp modSp add del mod">
        <pc:chgData name="Elizabeth Hawthorne" userId="629114ab9771f1db" providerId="LiveId" clId="{391D402C-2C6A-4331-A986-62A7143DA2ED}" dt="2024-02-23T02:30:29.676" v="1287" actId="1076"/>
        <pc:sldMkLst>
          <pc:docMk/>
          <pc:sldMk cId="2970422035" sldId="316"/>
        </pc:sldMkLst>
        <pc:spChg chg="mod">
          <ac:chgData name="Elizabeth Hawthorne" userId="629114ab9771f1db" providerId="LiveId" clId="{391D402C-2C6A-4331-A986-62A7143DA2ED}" dt="2024-02-23T02:30:29.676" v="1287" actId="1076"/>
          <ac:spMkLst>
            <pc:docMk/>
            <pc:sldMk cId="2970422035" sldId="316"/>
            <ac:spMk id="2" creationId="{9A5103D4-995B-3658-3200-5F92944549E4}"/>
          </ac:spMkLst>
        </pc:spChg>
        <pc:spChg chg="mod">
          <ac:chgData name="Elizabeth Hawthorne" userId="629114ab9771f1db" providerId="LiveId" clId="{391D402C-2C6A-4331-A986-62A7143DA2ED}" dt="2024-02-23T02:30:25.993" v="1286" actId="1076"/>
          <ac:spMkLst>
            <pc:docMk/>
            <pc:sldMk cId="2970422035" sldId="316"/>
            <ac:spMk id="3" creationId="{66B3062E-6557-9ED4-3A87-FCBB78ACE5AC}"/>
          </ac:spMkLst>
        </pc:spChg>
        <pc:picChg chg="del">
          <ac:chgData name="Elizabeth Hawthorne" userId="629114ab9771f1db" providerId="LiveId" clId="{391D402C-2C6A-4331-A986-62A7143DA2ED}" dt="2024-02-22T14:35:07.125" v="240" actId="478"/>
          <ac:picMkLst>
            <pc:docMk/>
            <pc:sldMk cId="2970422035" sldId="316"/>
            <ac:picMk id="5" creationId="{964093E4-6524-85BB-6C3F-909431DB8BDB}"/>
          </ac:picMkLst>
        </pc:picChg>
        <pc:picChg chg="add mod">
          <ac:chgData name="Elizabeth Hawthorne" userId="629114ab9771f1db" providerId="LiveId" clId="{391D402C-2C6A-4331-A986-62A7143DA2ED}" dt="2024-02-22T14:37:56.939" v="245" actId="1076"/>
          <ac:picMkLst>
            <pc:docMk/>
            <pc:sldMk cId="2970422035" sldId="316"/>
            <ac:picMk id="1026" creationId="{44EC5CD0-F796-4B55-6014-86D3BE757836}"/>
          </ac:picMkLst>
        </pc:picChg>
        <pc:picChg chg="add">
          <ac:chgData name="Elizabeth Hawthorne" userId="629114ab9771f1db" providerId="LiveId" clId="{391D402C-2C6A-4331-A986-62A7143DA2ED}" dt="2024-02-22T14:37:59.909" v="246"/>
          <ac:picMkLst>
            <pc:docMk/>
            <pc:sldMk cId="2970422035" sldId="316"/>
            <ac:picMk id="1028" creationId="{A7C1098A-AF90-7AEE-38AE-0078D5DF0614}"/>
          </ac:picMkLst>
        </pc:picChg>
        <pc:picChg chg="add del mod">
          <ac:chgData name="Elizabeth Hawthorne" userId="629114ab9771f1db" providerId="LiveId" clId="{391D402C-2C6A-4331-A986-62A7143DA2ED}" dt="2024-02-22T14:39:34.506" v="253" actId="478"/>
          <ac:picMkLst>
            <pc:docMk/>
            <pc:sldMk cId="2970422035" sldId="316"/>
            <ac:picMk id="1030" creationId="{A1069C47-7543-5092-38B6-54DE6CEA8325}"/>
          </ac:picMkLst>
        </pc:picChg>
        <pc:picChg chg="add del">
          <ac:chgData name="Elizabeth Hawthorne" userId="629114ab9771f1db" providerId="LiveId" clId="{391D402C-2C6A-4331-A986-62A7143DA2ED}" dt="2024-02-22T14:39:34.506" v="253" actId="478"/>
          <ac:picMkLst>
            <pc:docMk/>
            <pc:sldMk cId="2970422035" sldId="316"/>
            <ac:picMk id="1032" creationId="{AB7EF667-F1D7-5606-0414-3948D2CBB425}"/>
          </ac:picMkLst>
        </pc:picChg>
        <pc:picChg chg="add mod">
          <ac:chgData name="Elizabeth Hawthorne" userId="629114ab9771f1db" providerId="LiveId" clId="{391D402C-2C6A-4331-A986-62A7143DA2ED}" dt="2024-02-23T02:08:01.846" v="1207" actId="1076"/>
          <ac:picMkLst>
            <pc:docMk/>
            <pc:sldMk cId="2970422035" sldId="316"/>
            <ac:picMk id="1034" creationId="{2AE9DAD0-54B0-F1A2-6874-52D5EAE4E090}"/>
          </ac:picMkLst>
        </pc:picChg>
      </pc:sldChg>
      <pc:sldChg chg="add">
        <pc:chgData name="Elizabeth Hawthorne" userId="629114ab9771f1db" providerId="LiveId" clId="{391D402C-2C6A-4331-A986-62A7143DA2ED}" dt="2024-02-22T14:33:28.407" v="196"/>
        <pc:sldMkLst>
          <pc:docMk/>
          <pc:sldMk cId="1674937942" sldId="321"/>
        </pc:sldMkLst>
      </pc:sldChg>
      <pc:sldChg chg="modSp add mod">
        <pc:chgData name="Elizabeth Hawthorne" userId="629114ab9771f1db" providerId="LiveId" clId="{391D402C-2C6A-4331-A986-62A7143DA2ED}" dt="2024-02-23T02:23:29.394" v="1222" actId="14100"/>
        <pc:sldMkLst>
          <pc:docMk/>
          <pc:sldMk cId="3102350181" sldId="323"/>
        </pc:sldMkLst>
        <pc:spChg chg="mod">
          <ac:chgData name="Elizabeth Hawthorne" userId="629114ab9771f1db" providerId="LiveId" clId="{391D402C-2C6A-4331-A986-62A7143DA2ED}" dt="2024-02-23T02:22:37.637" v="1219" actId="20577"/>
          <ac:spMkLst>
            <pc:docMk/>
            <pc:sldMk cId="3102350181" sldId="323"/>
            <ac:spMk id="15" creationId="{85C25EF6-29BA-9A0C-5301-53336D551C6D}"/>
          </ac:spMkLst>
        </pc:spChg>
        <pc:spChg chg="mod">
          <ac:chgData name="Elizabeth Hawthorne" userId="629114ab9771f1db" providerId="LiveId" clId="{391D402C-2C6A-4331-A986-62A7143DA2ED}" dt="2024-02-23T02:23:20.245" v="1221" actId="14100"/>
          <ac:spMkLst>
            <pc:docMk/>
            <pc:sldMk cId="3102350181" sldId="323"/>
            <ac:spMk id="16" creationId="{45E88DF6-1A43-D122-C104-1F8472F4BE31}"/>
          </ac:spMkLst>
        </pc:spChg>
        <pc:spChg chg="mod">
          <ac:chgData name="Elizabeth Hawthorne" userId="629114ab9771f1db" providerId="LiveId" clId="{391D402C-2C6A-4331-A986-62A7143DA2ED}" dt="2024-02-23T02:23:29.394" v="1222" actId="14100"/>
          <ac:spMkLst>
            <pc:docMk/>
            <pc:sldMk cId="3102350181" sldId="323"/>
            <ac:spMk id="17" creationId="{87745DDF-CAC2-A176-B39C-D7DE15B439E7}"/>
          </ac:spMkLst>
        </pc:spChg>
      </pc:sldChg>
      <pc:sldChg chg="modSp add mod">
        <pc:chgData name="Elizabeth Hawthorne" userId="629114ab9771f1db" providerId="LiveId" clId="{391D402C-2C6A-4331-A986-62A7143DA2ED}" dt="2024-02-23T02:24:42.805" v="1249" actId="1076"/>
        <pc:sldMkLst>
          <pc:docMk/>
          <pc:sldMk cId="358508869" sldId="325"/>
        </pc:sldMkLst>
        <pc:spChg chg="mod">
          <ac:chgData name="Elizabeth Hawthorne" userId="629114ab9771f1db" providerId="LiveId" clId="{391D402C-2C6A-4331-A986-62A7143DA2ED}" dt="2024-02-23T02:24:31.727" v="1247" actId="1076"/>
          <ac:spMkLst>
            <pc:docMk/>
            <pc:sldMk cId="358508869" sldId="325"/>
            <ac:spMk id="6" creationId="{9AE0AFC5-AD01-266E-FF01-5CC85B52D11E}"/>
          </ac:spMkLst>
        </pc:spChg>
        <pc:picChg chg="mod">
          <ac:chgData name="Elizabeth Hawthorne" userId="629114ab9771f1db" providerId="LiveId" clId="{391D402C-2C6A-4331-A986-62A7143DA2ED}" dt="2024-02-23T02:24:42.805" v="1249" actId="1076"/>
          <ac:picMkLst>
            <pc:docMk/>
            <pc:sldMk cId="358508869" sldId="325"/>
            <ac:picMk id="2050" creationId="{5B43878E-FDE8-F9E9-7B15-4F9E9D668860}"/>
          </ac:picMkLst>
        </pc:picChg>
        <pc:picChg chg="mod">
          <ac:chgData name="Elizabeth Hawthorne" userId="629114ab9771f1db" providerId="LiveId" clId="{391D402C-2C6A-4331-A986-62A7143DA2ED}" dt="2024-02-23T02:24:37.934" v="1248" actId="1076"/>
          <ac:picMkLst>
            <pc:docMk/>
            <pc:sldMk cId="358508869" sldId="325"/>
            <ac:picMk id="2052" creationId="{D068D05C-E3E5-7736-425A-33F378B30A6C}"/>
          </ac:picMkLst>
        </pc:picChg>
      </pc:sldChg>
      <pc:sldChg chg="del">
        <pc:chgData name="Elizabeth Hawthorne" userId="629114ab9771f1db" providerId="LiveId" clId="{391D402C-2C6A-4331-A986-62A7143DA2ED}" dt="2024-02-22T14:22:23.973" v="24" actId="47"/>
        <pc:sldMkLst>
          <pc:docMk/>
          <pc:sldMk cId="3588851227" sldId="564"/>
        </pc:sldMkLst>
      </pc:sldChg>
      <pc:sldChg chg="del">
        <pc:chgData name="Elizabeth Hawthorne" userId="629114ab9771f1db" providerId="LiveId" clId="{391D402C-2C6A-4331-A986-62A7143DA2ED}" dt="2024-02-22T14:22:21.745" v="21" actId="47"/>
        <pc:sldMkLst>
          <pc:docMk/>
          <pc:sldMk cId="1758749434" sldId="616"/>
        </pc:sldMkLst>
      </pc:sldChg>
      <pc:sldChg chg="del">
        <pc:chgData name="Elizabeth Hawthorne" userId="629114ab9771f1db" providerId="LiveId" clId="{391D402C-2C6A-4331-A986-62A7143DA2ED}" dt="2024-02-22T14:22:20.984" v="20" actId="47"/>
        <pc:sldMkLst>
          <pc:docMk/>
          <pc:sldMk cId="1090230945" sldId="617"/>
        </pc:sldMkLst>
      </pc:sldChg>
      <pc:sldChg chg="del">
        <pc:chgData name="Elizabeth Hawthorne" userId="629114ab9771f1db" providerId="LiveId" clId="{391D402C-2C6A-4331-A986-62A7143DA2ED}" dt="2024-02-22T14:22:29.487" v="29" actId="47"/>
        <pc:sldMkLst>
          <pc:docMk/>
          <pc:sldMk cId="188352174" sldId="623"/>
        </pc:sldMkLst>
      </pc:sldChg>
      <pc:sldChg chg="del">
        <pc:chgData name="Elizabeth Hawthorne" userId="629114ab9771f1db" providerId="LiveId" clId="{391D402C-2C6A-4331-A986-62A7143DA2ED}" dt="2024-02-22T14:22:31.042" v="31" actId="47"/>
        <pc:sldMkLst>
          <pc:docMk/>
          <pc:sldMk cId="710148459" sldId="636"/>
        </pc:sldMkLst>
      </pc:sldChg>
      <pc:sldChg chg="del">
        <pc:chgData name="Elizabeth Hawthorne" userId="629114ab9771f1db" providerId="LiveId" clId="{391D402C-2C6A-4331-A986-62A7143DA2ED}" dt="2024-02-22T14:22:31.984" v="32" actId="47"/>
        <pc:sldMkLst>
          <pc:docMk/>
          <pc:sldMk cId="4007784398" sldId="637"/>
        </pc:sldMkLst>
      </pc:sldChg>
      <pc:sldChg chg="del">
        <pc:chgData name="Elizabeth Hawthorne" userId="629114ab9771f1db" providerId="LiveId" clId="{391D402C-2C6A-4331-A986-62A7143DA2ED}" dt="2024-02-22T14:22:32.853" v="33" actId="47"/>
        <pc:sldMkLst>
          <pc:docMk/>
          <pc:sldMk cId="1598564301" sldId="638"/>
        </pc:sldMkLst>
      </pc:sldChg>
      <pc:sldChg chg="del">
        <pc:chgData name="Elizabeth Hawthorne" userId="629114ab9771f1db" providerId="LiveId" clId="{391D402C-2C6A-4331-A986-62A7143DA2ED}" dt="2024-02-22T14:22:22.472" v="22" actId="47"/>
        <pc:sldMkLst>
          <pc:docMk/>
          <pc:sldMk cId="3534660139" sldId="643"/>
        </pc:sldMkLst>
      </pc:sldChg>
      <pc:sldChg chg="del">
        <pc:chgData name="Elizabeth Hawthorne" userId="629114ab9771f1db" providerId="LiveId" clId="{391D402C-2C6A-4331-A986-62A7143DA2ED}" dt="2024-02-22T14:22:26.373" v="26" actId="47"/>
        <pc:sldMkLst>
          <pc:docMk/>
          <pc:sldMk cId="1798205285" sldId="1092"/>
        </pc:sldMkLst>
      </pc:sldChg>
      <pc:sldChg chg="del">
        <pc:chgData name="Elizabeth Hawthorne" userId="629114ab9771f1db" providerId="LiveId" clId="{391D402C-2C6A-4331-A986-62A7143DA2ED}" dt="2024-02-22T14:22:25.392" v="25" actId="47"/>
        <pc:sldMkLst>
          <pc:docMk/>
          <pc:sldMk cId="2894120998" sldId="1095"/>
        </pc:sldMkLst>
      </pc:sldChg>
      <pc:sldChg chg="del">
        <pc:chgData name="Elizabeth Hawthorne" userId="629114ab9771f1db" providerId="LiveId" clId="{391D402C-2C6A-4331-A986-62A7143DA2ED}" dt="2024-02-22T14:22:23.183" v="23" actId="47"/>
        <pc:sldMkLst>
          <pc:docMk/>
          <pc:sldMk cId="182928245" sldId="1097"/>
        </pc:sldMkLst>
      </pc:sldChg>
      <pc:sldChg chg="del">
        <pc:chgData name="Elizabeth Hawthorne" userId="629114ab9771f1db" providerId="LiveId" clId="{391D402C-2C6A-4331-A986-62A7143DA2ED}" dt="2024-02-22T14:22:27.267" v="27" actId="47"/>
        <pc:sldMkLst>
          <pc:docMk/>
          <pc:sldMk cId="2176262328" sldId="1098"/>
        </pc:sldMkLst>
      </pc:sldChg>
      <pc:sldChg chg="del">
        <pc:chgData name="Elizabeth Hawthorne" userId="629114ab9771f1db" providerId="LiveId" clId="{391D402C-2C6A-4331-A986-62A7143DA2ED}" dt="2024-02-22T14:22:28.433" v="28" actId="47"/>
        <pc:sldMkLst>
          <pc:docMk/>
          <pc:sldMk cId="2347170866" sldId="1099"/>
        </pc:sldMkLst>
      </pc:sldChg>
      <pc:sldChg chg="delSp modSp mod ord">
        <pc:chgData name="Elizabeth Hawthorne" userId="629114ab9771f1db" providerId="LiveId" clId="{391D402C-2C6A-4331-A986-62A7143DA2ED}" dt="2024-02-22T14:58:32.154" v="595" actId="255"/>
        <pc:sldMkLst>
          <pc:docMk/>
          <pc:sldMk cId="1581861015" sldId="1100"/>
        </pc:sldMkLst>
        <pc:spChg chg="mod">
          <ac:chgData name="Elizabeth Hawthorne" userId="629114ab9771f1db" providerId="LiveId" clId="{391D402C-2C6A-4331-A986-62A7143DA2ED}" dt="2024-02-22T14:30:39.425" v="82" actId="20577"/>
          <ac:spMkLst>
            <pc:docMk/>
            <pc:sldMk cId="1581861015" sldId="1100"/>
            <ac:spMk id="2" creationId="{5F44E34D-C54C-40FD-8CEC-96C75E833710}"/>
          </ac:spMkLst>
        </pc:spChg>
        <pc:spChg chg="mod">
          <ac:chgData name="Elizabeth Hawthorne" userId="629114ab9771f1db" providerId="LiveId" clId="{391D402C-2C6A-4331-A986-62A7143DA2ED}" dt="2024-02-22T14:58:32.154" v="595" actId="255"/>
          <ac:spMkLst>
            <pc:docMk/>
            <pc:sldMk cId="1581861015" sldId="1100"/>
            <ac:spMk id="7" creationId="{5DD125A1-1AE3-428B-ACF8-49D0CE6C5987}"/>
          </ac:spMkLst>
        </pc:spChg>
        <pc:spChg chg="del">
          <ac:chgData name="Elizabeth Hawthorne" userId="629114ab9771f1db" providerId="LiveId" clId="{391D402C-2C6A-4331-A986-62A7143DA2ED}" dt="2024-02-22T14:23:22.777" v="41" actId="478"/>
          <ac:spMkLst>
            <pc:docMk/>
            <pc:sldMk cId="1581861015" sldId="1100"/>
            <ac:spMk id="8" creationId="{01CC4435-6804-BCAC-B6F4-0B4FDB0566A9}"/>
          </ac:spMkLst>
        </pc:spChg>
        <pc:picChg chg="del">
          <ac:chgData name="Elizabeth Hawthorne" userId="629114ab9771f1db" providerId="LiveId" clId="{391D402C-2C6A-4331-A986-62A7143DA2ED}" dt="2024-02-22T14:23:28.941" v="42" actId="478"/>
          <ac:picMkLst>
            <pc:docMk/>
            <pc:sldMk cId="1581861015" sldId="1100"/>
            <ac:picMk id="5" creationId="{07D50C0A-4F64-85A4-75AB-E04B2F76CD37}"/>
          </ac:picMkLst>
        </pc:picChg>
      </pc:sldChg>
      <pc:sldChg chg="add ord">
        <pc:chgData name="Elizabeth Hawthorne" userId="629114ab9771f1db" providerId="LiveId" clId="{391D402C-2C6A-4331-A986-62A7143DA2ED}" dt="2024-02-22T21:53:46.305" v="971"/>
        <pc:sldMkLst>
          <pc:docMk/>
          <pc:sldMk cId="2067647402" sldId="1208"/>
        </pc:sldMkLst>
      </pc:sldChg>
      <pc:sldChg chg="add">
        <pc:chgData name="Elizabeth Hawthorne" userId="629114ab9771f1db" providerId="LiveId" clId="{391D402C-2C6A-4331-A986-62A7143DA2ED}" dt="2024-02-22T14:33:27.302" v="194"/>
        <pc:sldMkLst>
          <pc:docMk/>
          <pc:sldMk cId="2006819742" sldId="1210"/>
        </pc:sldMkLst>
      </pc:sldChg>
      <pc:sldChg chg="add">
        <pc:chgData name="Elizabeth Hawthorne" userId="629114ab9771f1db" providerId="LiveId" clId="{391D402C-2C6A-4331-A986-62A7143DA2ED}" dt="2024-02-22T14:33:24.711" v="192"/>
        <pc:sldMkLst>
          <pc:docMk/>
          <pc:sldMk cId="991762124" sldId="1211"/>
        </pc:sldMkLst>
      </pc:sldChg>
      <pc:sldChg chg="add">
        <pc:chgData name="Elizabeth Hawthorne" userId="629114ab9771f1db" providerId="LiveId" clId="{391D402C-2C6A-4331-A986-62A7143DA2ED}" dt="2024-02-22T14:33:28.909" v="197"/>
        <pc:sldMkLst>
          <pc:docMk/>
          <pc:sldMk cId="2975552528" sldId="1212"/>
        </pc:sldMkLst>
      </pc:sldChg>
      <pc:sldChg chg="add">
        <pc:chgData name="Elizabeth Hawthorne" userId="629114ab9771f1db" providerId="LiveId" clId="{391D402C-2C6A-4331-A986-62A7143DA2ED}" dt="2024-02-22T14:33:29.461" v="198"/>
        <pc:sldMkLst>
          <pc:docMk/>
          <pc:sldMk cId="2281697502" sldId="1213"/>
        </pc:sldMkLst>
      </pc:sldChg>
      <pc:sldChg chg="add ord">
        <pc:chgData name="Elizabeth Hawthorne" userId="629114ab9771f1db" providerId="LiveId" clId="{391D402C-2C6A-4331-A986-62A7143DA2ED}" dt="2024-02-22T21:53:46.305" v="971"/>
        <pc:sldMkLst>
          <pc:docMk/>
          <pc:sldMk cId="1229170732" sldId="1214"/>
        </pc:sldMkLst>
      </pc:sldChg>
      <pc:sldChg chg="add ord">
        <pc:chgData name="Elizabeth Hawthorne" userId="629114ab9771f1db" providerId="LiveId" clId="{391D402C-2C6A-4331-A986-62A7143DA2ED}" dt="2024-02-22T21:53:46.305" v="971"/>
        <pc:sldMkLst>
          <pc:docMk/>
          <pc:sldMk cId="2017773728" sldId="1215"/>
        </pc:sldMkLst>
      </pc:sldChg>
      <pc:sldChg chg="del">
        <pc:chgData name="Elizabeth Hawthorne" userId="629114ab9771f1db" providerId="LiveId" clId="{391D402C-2C6A-4331-A986-62A7143DA2ED}" dt="2024-02-22T14:43:29.195" v="335"/>
        <pc:sldMkLst>
          <pc:docMk/>
          <pc:sldMk cId="1569279049" sldId="1216"/>
        </pc:sldMkLst>
      </pc:sldChg>
      <pc:sldChg chg="addSp delSp modSp add mod ord">
        <pc:chgData name="Elizabeth Hawthorne" userId="629114ab9771f1db" providerId="LiveId" clId="{391D402C-2C6A-4331-A986-62A7143DA2ED}" dt="2024-02-23T02:32:57.231" v="1295" actId="1076"/>
        <pc:sldMkLst>
          <pc:docMk/>
          <pc:sldMk cId="1835450302" sldId="1216"/>
        </pc:sldMkLst>
        <pc:spChg chg="mod">
          <ac:chgData name="Elizabeth Hawthorne" userId="629114ab9771f1db" providerId="LiveId" clId="{391D402C-2C6A-4331-A986-62A7143DA2ED}" dt="2024-02-23T02:32:33.290" v="1290" actId="1076"/>
          <ac:spMkLst>
            <pc:docMk/>
            <pc:sldMk cId="1835450302" sldId="1216"/>
            <ac:spMk id="2" creationId="{53573A18-0009-F368-7D12-1A120197E1DF}"/>
          </ac:spMkLst>
        </pc:spChg>
        <pc:spChg chg="mod">
          <ac:chgData name="Elizabeth Hawthorne" userId="629114ab9771f1db" providerId="LiveId" clId="{391D402C-2C6A-4331-A986-62A7143DA2ED}" dt="2024-02-23T02:32:29.510" v="1289" actId="1076"/>
          <ac:spMkLst>
            <pc:docMk/>
            <pc:sldMk cId="1835450302" sldId="1216"/>
            <ac:spMk id="3" creationId="{B9AECB0B-BC5D-3A00-EB6F-606AED5FA67A}"/>
          </ac:spMkLst>
        </pc:spChg>
        <pc:spChg chg="mod">
          <ac:chgData name="Elizabeth Hawthorne" userId="629114ab9771f1db" providerId="LiveId" clId="{391D402C-2C6A-4331-A986-62A7143DA2ED}" dt="2024-02-23T02:32:57.231" v="1295" actId="1076"/>
          <ac:spMkLst>
            <pc:docMk/>
            <pc:sldMk cId="1835450302" sldId="1216"/>
            <ac:spMk id="6" creationId="{34AB375A-3A9A-69F4-B7EC-3EB40D5D300D}"/>
          </ac:spMkLst>
        </pc:spChg>
        <pc:picChg chg="add mod">
          <ac:chgData name="Elizabeth Hawthorne" userId="629114ab9771f1db" providerId="LiveId" clId="{391D402C-2C6A-4331-A986-62A7143DA2ED}" dt="2024-02-23T02:32:53.237" v="1294" actId="1076"/>
          <ac:picMkLst>
            <pc:docMk/>
            <pc:sldMk cId="1835450302" sldId="1216"/>
            <ac:picMk id="5" creationId="{6C3245D8-3982-FD69-F908-EB2718E370D9}"/>
          </ac:picMkLst>
        </pc:picChg>
        <pc:picChg chg="del">
          <ac:chgData name="Elizabeth Hawthorne" userId="629114ab9771f1db" providerId="LiveId" clId="{391D402C-2C6A-4331-A986-62A7143DA2ED}" dt="2024-02-22T14:44:03.455" v="361" actId="478"/>
          <ac:picMkLst>
            <pc:docMk/>
            <pc:sldMk cId="1835450302" sldId="1216"/>
            <ac:picMk id="1034" creationId="{4CA0E9CF-7544-1CF8-E5ED-E2FC4227ED0A}"/>
          </ac:picMkLst>
        </pc:picChg>
        <pc:picChg chg="add">
          <ac:chgData name="Elizabeth Hawthorne" userId="629114ab9771f1db" providerId="LiveId" clId="{391D402C-2C6A-4331-A986-62A7143DA2ED}" dt="2024-02-22T14:49:43.644" v="559"/>
          <ac:picMkLst>
            <pc:docMk/>
            <pc:sldMk cId="1835450302" sldId="1216"/>
            <ac:picMk id="2050" creationId="{8383D1BF-67BF-6E54-12B6-64F5C5B2F80B}"/>
          </ac:picMkLst>
        </pc:picChg>
        <pc:picChg chg="add">
          <ac:chgData name="Elizabeth Hawthorne" userId="629114ab9771f1db" providerId="LiveId" clId="{391D402C-2C6A-4331-A986-62A7143DA2ED}" dt="2024-02-22T14:49:51.450" v="560"/>
          <ac:picMkLst>
            <pc:docMk/>
            <pc:sldMk cId="1835450302" sldId="1216"/>
            <ac:picMk id="2052" creationId="{B68CDD5F-09CB-850F-DF05-EB64E4011118}"/>
          </ac:picMkLst>
        </pc:picChg>
      </pc:sldChg>
      <pc:sldChg chg="modSp add mod">
        <pc:chgData name="Elizabeth Hawthorne" userId="629114ab9771f1db" providerId="LiveId" clId="{391D402C-2C6A-4331-A986-62A7143DA2ED}" dt="2024-02-23T02:25:40.333" v="1274" actId="14100"/>
        <pc:sldMkLst>
          <pc:docMk/>
          <pc:sldMk cId="2188207970" sldId="1217"/>
        </pc:sldMkLst>
        <pc:spChg chg="mod">
          <ac:chgData name="Elizabeth Hawthorne" userId="629114ab9771f1db" providerId="LiveId" clId="{391D402C-2C6A-4331-A986-62A7143DA2ED}" dt="2024-02-23T02:25:40.333" v="1274" actId="14100"/>
          <ac:spMkLst>
            <pc:docMk/>
            <pc:sldMk cId="2188207970" sldId="1217"/>
            <ac:spMk id="5" creationId="{861CAE02-628F-52A0-5F33-572FD0A7C387}"/>
          </ac:spMkLst>
        </pc:spChg>
      </pc:sldChg>
      <pc:sldChg chg="add">
        <pc:chgData name="Elizabeth Hawthorne" userId="629114ab9771f1db" providerId="LiveId" clId="{391D402C-2C6A-4331-A986-62A7143DA2ED}" dt="2024-02-22T14:55:51.510" v="572"/>
        <pc:sldMkLst>
          <pc:docMk/>
          <pc:sldMk cId="1003163170" sldId="1218"/>
        </pc:sldMkLst>
      </pc:sldChg>
      <pc:sldChg chg="add del">
        <pc:chgData name="Elizabeth Hawthorne" userId="629114ab9771f1db" providerId="LiveId" clId="{391D402C-2C6A-4331-A986-62A7143DA2ED}" dt="2024-02-22T14:55:57.965" v="575" actId="47"/>
        <pc:sldMkLst>
          <pc:docMk/>
          <pc:sldMk cId="107101334" sldId="1219"/>
        </pc:sldMkLst>
      </pc:sldChg>
      <pc:sldChg chg="modSp add mod">
        <pc:chgData name="Elizabeth Hawthorne" userId="629114ab9771f1db" providerId="LiveId" clId="{391D402C-2C6A-4331-A986-62A7143DA2ED}" dt="2024-02-22T15:08:02.346" v="617" actId="1035"/>
        <pc:sldMkLst>
          <pc:docMk/>
          <pc:sldMk cId="2683042829" sldId="1219"/>
        </pc:sldMkLst>
        <pc:spChg chg="mod">
          <ac:chgData name="Elizabeth Hawthorne" userId="629114ab9771f1db" providerId="LiveId" clId="{391D402C-2C6A-4331-A986-62A7143DA2ED}" dt="2024-02-22T15:08:02.346" v="617" actId="1035"/>
          <ac:spMkLst>
            <pc:docMk/>
            <pc:sldMk cId="2683042829" sldId="1219"/>
            <ac:spMk id="4" creationId="{34B06320-67A2-AB28-AB08-7D1ED2228EA2}"/>
          </ac:spMkLst>
        </pc:spChg>
      </pc:sldChg>
      <pc:sldMasterChg chg="del delSldLayout">
        <pc:chgData name="Elizabeth Hawthorne" userId="629114ab9771f1db" providerId="LiveId" clId="{391D402C-2C6A-4331-A986-62A7143DA2ED}" dt="2024-02-22T14:22:27.267" v="27" actId="47"/>
        <pc:sldMasterMkLst>
          <pc:docMk/>
          <pc:sldMasterMk cId="2584328370" sldId="2147483690"/>
        </pc:sldMasterMkLst>
        <pc:sldLayoutChg chg="del">
          <pc:chgData name="Elizabeth Hawthorne" userId="629114ab9771f1db" providerId="LiveId" clId="{391D402C-2C6A-4331-A986-62A7143DA2ED}" dt="2024-02-22T14:22:27.267" v="27" actId="47"/>
          <pc:sldLayoutMkLst>
            <pc:docMk/>
            <pc:sldMasterMk cId="2584328370" sldId="2147483690"/>
            <pc:sldLayoutMk cId="1442387012" sldId="2147483691"/>
          </pc:sldLayoutMkLst>
        </pc:sldLayoutChg>
        <pc:sldLayoutChg chg="del">
          <pc:chgData name="Elizabeth Hawthorne" userId="629114ab9771f1db" providerId="LiveId" clId="{391D402C-2C6A-4331-A986-62A7143DA2ED}" dt="2024-02-22T14:22:23.183" v="23" actId="47"/>
          <pc:sldLayoutMkLst>
            <pc:docMk/>
            <pc:sldMasterMk cId="2584328370" sldId="2147483690"/>
            <pc:sldLayoutMk cId="2768746679" sldId="214748369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DE2C4-D213-46C9-9BA2-D047CA96075D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E0383E-E899-4CEC-A3B3-6A7B5E4606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/>
              <a:t>Beth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0383E-E899-4CEC-A3B3-6A7B5E46064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0383E-E899-4CEC-A3B3-6A7B5E46064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0383E-E899-4CEC-A3B3-6A7B5E46064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02077-D442-466F-3A21-0ADB867B2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FA355A-05DD-687B-57BC-E6AF03F22B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3EAF0-884D-007D-CAB7-8D8BF3935D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12933A-3517-9BA6-34EC-AECF92AD90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CE1872-A6F2-2C41-9148-DD6CE07A0F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138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9A627-B558-A51B-84DB-CA3BA1BBC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B27A07-24CD-C9FF-9037-B248A1CE48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4B10A9-E062-BD56-0389-46EE5E3F52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D3635-285E-77E1-7681-1081D5ACC9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CE1872-A6F2-2C41-9148-DD6CE07A0F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1615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C4C6B-2E20-8438-84A5-A85D5D409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8531D1-C2ED-01FA-EB1A-E1182BBB13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AD7FFA-5CF5-4A19-F39A-9965173CEA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3BDE4-3619-5D4E-2A35-61A18C07BC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CE1872-A6F2-2C41-9148-DD6CE07A0F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6363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52E12-E658-7F1A-0D5C-CB15DDDA9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3F8EDF-5F20-5825-0CF3-EB7817B24F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66928E-29D2-3986-1ABB-039B7D1B84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886195-74AD-E951-C0CE-59D796FFE7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CE1872-A6F2-2C41-9148-DD6CE07A0F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479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3AA4E-D1B6-214B-9E88-A0B264020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F60145-FEFE-94A6-743D-70960E7A8C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2172AB-B2B8-0BA9-763D-15F3A57365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64FE31-401B-A0F3-911C-25A1007F1F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CE1872-A6F2-2C41-9148-DD6CE07A0F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5162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408D2-28EF-A68B-B846-B4FAAC063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D54636-4EEE-A578-E17F-61E335694C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8A2322-3E77-EDE2-5FA8-93995E7E12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E02301-788F-F873-21F6-9045B6B847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CE1872-A6F2-2C41-9148-DD6CE07A0F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418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5E602-7967-E0B9-9308-06E60658D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A989EE-5977-1423-4A4F-73E8D88B0B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4707FE-6CDB-56AE-7235-8DD5C3941F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67595B-C962-49C5-7487-F79EF964B4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CE1872-A6F2-2C41-9148-DD6CE07A0F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569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E0E6E-21C2-2B4C-262B-45FD392B6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527BCA-9E4E-E69D-0245-304980CC94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1BE1F4-B519-9C4D-3B36-232590DE48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15A1D0-7127-C497-C90C-AE272BECF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CE1872-A6F2-2C41-9148-DD6CE07A0F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9431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FBDC8-8F52-B9D1-4403-526186260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FCA53F-04F9-852C-39B3-69DB060720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328B4B-17FF-9E6E-554B-EE1B70E10B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FCAB7-1746-2A11-1326-15DC30C012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CE1872-A6F2-2C41-9148-DD6CE07A0F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74556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0383E-E899-4CEC-A3B3-6A7B5E46064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75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Reminder:</a:t>
            </a:r>
            <a:r>
              <a:rPr lang="en-US" baseline="0" dirty="0"/>
              <a:t> l</a:t>
            </a:r>
            <a:r>
              <a:rPr lang="en-US" dirty="0"/>
              <a:t>aunch poll questions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0383E-E899-4CEC-A3B3-6A7B5E460642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28643"/>
            <a:ext cx="10058400" cy="402336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BB540-B514-4D18-8D48-2F7B6E1BB0F7}" type="datetime1">
              <a:rPr lang="en-US" smtClean="0"/>
              <a:pPr/>
              <a:t>2/23/2024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>
                <a:solidFill>
                  <a:schemeClr val="tx1"/>
                </a:solidFill>
              </a:defRPr>
            </a:lvl1pPr>
          </a:lstStyle>
          <a:p>
            <a:fld id="{4CE3C76C-C83F-46C0-A23E-0CC365A0C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532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CD62-3CDA-4E4D-86A8-C9240AB982E5}" type="datetime1">
              <a:rPr lang="en-US" smtClean="0"/>
              <a:pPr/>
              <a:t>2/23/2024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0">
                <a:solidFill>
                  <a:schemeClr val="tx1"/>
                </a:solidFill>
              </a:defRPr>
            </a:lvl1pPr>
          </a:lstStyle>
          <a:p>
            <a:fld id="{4CE3C76C-C83F-46C0-A23E-0CC365A0CC0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A1E4432-0568-4516-98B2-72F3C24457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438" y="350055"/>
            <a:ext cx="3911350" cy="107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14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A771D-A907-4848-B56B-1B4AA1155AC6}" type="datetime1">
              <a:rPr lang="en-US" smtClean="0"/>
              <a:pPr/>
              <a:t>2/23/2024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76C-C83F-46C0-A23E-0CC365A0CC0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97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A382B-E7A4-4BF1-A144-7EFB89A1BB6F}" type="datetime1">
              <a:rPr lang="en-US" smtClean="0"/>
              <a:pPr/>
              <a:t>2/23/2024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76C-C83F-46C0-A23E-0CC365A0C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17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4290F-68E9-4E05-BC1B-6B005D7798BF}" type="datetime1">
              <a:rPr lang="en-US" smtClean="0"/>
              <a:pPr/>
              <a:t>2/23/2024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76C-C83F-46C0-A23E-0CC365A0C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44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CEB82-C79D-4587-B7D9-5C5B9FD0FB52}" type="datetime1">
              <a:rPr lang="en-US" smtClean="0"/>
              <a:pPr/>
              <a:t>2/23/2024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76C-C83F-46C0-A23E-0CC365A0C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48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3CBF-2EB2-424D-B052-9BB1F3A76A0C}" type="datetime1">
              <a:rPr lang="en-US" smtClean="0"/>
              <a:pPr/>
              <a:t>2/23/2024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76C-C83F-46C0-A23E-0CC365A0C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147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29D1E2E-79D6-4966-9459-CFBA16F2EE03}" type="datetime1">
              <a:rPr lang="en-US" smtClean="0"/>
              <a:pPr/>
              <a:t>2/23/2024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CE3C76C-C83F-46C0-A23E-0CC365A0CC0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1E66FBA-E897-4694-B3BB-B614D7FD67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154" y="92035"/>
            <a:ext cx="3641846" cy="1004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03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B938A-06E0-4123-923A-C8054F4728D9}" type="datetime1">
              <a:rPr lang="en-US" smtClean="0"/>
              <a:pPr/>
              <a:t>2/23/2024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76C-C83F-46C0-A23E-0CC365A0C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349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67220-5986-4803-9FE3-455D7B42287E}" type="datetime1">
              <a:rPr lang="en-US" smtClean="0"/>
              <a:pPr/>
              <a:t>2/23/2024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76C-C83F-46C0-A23E-0CC365A0C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235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45123-8D92-4AE8-BCC2-64C98B136AE2}" type="datetime1">
              <a:rPr lang="en-US" smtClean="0"/>
              <a:pPr/>
              <a:t>2/23/2024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76C-C83F-46C0-A23E-0CC365A0C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79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dpi="0" rotWithShape="1">
          <a:blip r:embed="rId2">
            <a:lum/>
          </a:blip>
          <a:srcRect/>
          <a:stretch>
            <a:fillRect l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DEC14-321A-B745-9959-1CD422192B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78719" y="883403"/>
            <a:ext cx="8229600" cy="2092272"/>
          </a:xfrm>
        </p:spPr>
        <p:txBody>
          <a:bodyPr lIns="0" tIns="0" rIns="0" bIns="0" anchor="b">
            <a:normAutofit/>
          </a:bodyPr>
          <a:lstStyle>
            <a:lvl1pPr algn="l">
              <a:defRPr sz="4400" b="1" i="0">
                <a:solidFill>
                  <a:srgbClr val="D4A614"/>
                </a:solidFill>
                <a:latin typeface="Franklin Gothic Heavy" panose="020B0603020102020204" pitchFamily="34" charset="0"/>
              </a:defRPr>
            </a:lvl1pPr>
          </a:lstStyle>
          <a:p>
            <a:r>
              <a:rPr lang="en-US" dirty="0"/>
              <a:t>EVERY STUDENT SUCCEEDS</a:t>
            </a:r>
            <a:br>
              <a:rPr lang="en-US" dirty="0"/>
            </a:br>
            <a:r>
              <a:rPr lang="en-US" dirty="0"/>
              <a:t>EVERY PROGRAM ACHIEVES</a:t>
            </a:r>
            <a:br>
              <a:rPr lang="en-US" dirty="0"/>
            </a:br>
            <a:r>
              <a:rPr lang="en-US" dirty="0"/>
              <a:t>EVERY COMMUNITY PROSPERS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C704BA-652C-F749-8DB9-E1204D15AC4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78717" y="3429000"/>
            <a:ext cx="8229601" cy="1019014"/>
          </a:xfrm>
        </p:spPr>
        <p:txBody>
          <a:bodyPr>
            <a:normAutofit/>
          </a:bodyPr>
          <a:lstStyle>
            <a:lvl1pPr marL="0" indent="0" algn="l">
              <a:buNone/>
              <a:defRPr sz="2600" b="1" i="0">
                <a:latin typeface="Franklin Gothic Heavy" panose="020B06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 descr="A picture containing icon&#10;&#10;Description automatically generated">
            <a:extLst>
              <a:ext uri="{FF2B5EF4-FFF2-40B4-BE49-F238E27FC236}">
                <a16:creationId xmlns:a16="http://schemas.microsoft.com/office/drawing/2014/main" id="{D98F5E12-3192-4E41-B336-FAB922C722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0441" y="5704670"/>
            <a:ext cx="2857500" cy="381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6CF2F-A318-FF4A-912A-7A220A630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670EC-3446-D048-975F-56929148C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5123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65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53B78-C1FB-FD4A-97B0-99BA0D37D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20E8C9-E5F7-0543-872E-A65B86B522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BACE4-3B1D-AE46-B4FD-75FD0EBC38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D995029-42B2-FF4D-BFC1-DA7C85FFD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670EC-3446-D048-975F-56929148C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29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452999-B3BA-014C-AEE9-0362A4606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670EC-3446-D048-975F-56929148C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70676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B3AB2-3F09-3746-83B4-DAD2A27F2E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="1" i="0">
                <a:latin typeface="Franklin Gothic Heavy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5FE2F-BECE-8F46-8309-82DEB0C54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891E54-BDF0-CC4F-B554-B226F4FF2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670EC-3446-D048-975F-56929148C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47873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F70B4-1914-4344-B4B8-F82989456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233CE-E692-0544-B8AB-82B8F1CBA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DFF58-019B-5B46-AE68-59E91C202A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51E57D-9922-5343-8DF5-190284C36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670EC-3446-D048-975F-56929148C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515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00339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2/23/2024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685166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884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00339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339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2/23/2024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29011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884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2/23/2024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316645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83379" cy="685501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640835" y="1341119"/>
            <a:ext cx="5008245" cy="4594860"/>
          </a:xfrm>
          <a:custGeom>
            <a:avLst/>
            <a:gdLst/>
            <a:ahLst/>
            <a:cxnLst/>
            <a:rect l="l" t="t" r="r" b="b"/>
            <a:pathLst>
              <a:path w="5008245" h="4594860">
                <a:moveTo>
                  <a:pt x="5007864" y="0"/>
                </a:moveTo>
                <a:lnTo>
                  <a:pt x="0" y="0"/>
                </a:lnTo>
                <a:lnTo>
                  <a:pt x="0" y="4594860"/>
                </a:lnTo>
                <a:lnTo>
                  <a:pt x="5007864" y="4594860"/>
                </a:lnTo>
                <a:lnTo>
                  <a:pt x="5007864" y="0"/>
                </a:lnTo>
                <a:close/>
              </a:path>
            </a:pathLst>
          </a:custGeom>
          <a:solidFill>
            <a:srgbClr val="FFCD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686035" y="870300"/>
            <a:ext cx="2995295" cy="2073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0" i="0">
                <a:solidFill>
                  <a:srgbClr val="00339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0339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2/23/2024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52631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8473AF9-24AC-4985-9BE2-9033D24EA900}" type="datetime1">
              <a:rPr lang="en-US" smtClean="0"/>
              <a:pPr/>
              <a:t>2/23/2024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CE3C76C-C83F-46C0-A23E-0CC365A0CC0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8BC9334-3A37-43B4-A90A-3BC89825958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443" y="135424"/>
            <a:ext cx="3559918" cy="9820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BADEE77-67FD-48CE-8B41-BBB28EB1F79F}"/>
              </a:ext>
            </a:extLst>
          </p:cNvPr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138" y="5292228"/>
            <a:ext cx="1498934" cy="980160"/>
          </a:xfrm>
          <a:prstGeom prst="rect">
            <a:avLst/>
          </a:prstGeom>
        </p:spPr>
      </p:pic>
      <p:pic>
        <p:nvPicPr>
          <p:cNvPr id="15" name="Picture 14" descr="NSF_logo_Transparent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150955" y="5317900"/>
            <a:ext cx="985616" cy="99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00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9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23A097-EEB6-2649-B4FB-4F2316E2B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C67106-FE64-464A-9EE2-93FEA8F79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AC3EF-442B-D448-BB47-FF491C9AAD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FEBDA-798D-C544-9879-FECE702FC5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3979C2-4E20-F543-99CE-16D689BB81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670EC-3446-D048-975F-56929148C2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159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8016" y="781070"/>
            <a:ext cx="4317365" cy="680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0" i="0">
                <a:solidFill>
                  <a:srgbClr val="00339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75194" y="1497700"/>
            <a:ext cx="5036820" cy="4012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0339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029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nvcc.ed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nvcc.edu/bec/index.html" TargetMode="Externa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www.hancockcollege.edu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cpi-stem.or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jpeg"/><Relationship Id="rId5" Type="http://schemas.openxmlformats.org/officeDocument/2006/relationships/image" Target="../media/image55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85471-76A8-4DB6-A255-0D88A59E79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2473" y="2277628"/>
            <a:ext cx="10470743" cy="2302744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200" spc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NSF ATE </a:t>
            </a:r>
            <a:br>
              <a:rPr lang="en-US" sz="5200" spc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</a:br>
            <a:r>
              <a:rPr lang="en-US" sz="5200" spc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Labor and Economic Impact</a:t>
            </a:r>
            <a:br>
              <a:rPr lang="en-US" sz="6700" spc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en-US" sz="3600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CA252-032C-47C2-AD73-1CCF44F884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7086" y="4440102"/>
            <a:ext cx="9431342" cy="1143000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tx1"/>
                </a:solidFill>
              </a:rPr>
              <a:t>Webcast/podcast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February 23, 2024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tx1"/>
                </a:solidFill>
              </a:rPr>
              <a:t>1:00 – 1:45 PM ET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90A57C-F89D-4B98-B644-723766F0E4E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961" y="5300034"/>
            <a:ext cx="1498934" cy="9801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8B9327-089F-4C2B-9409-83BE78D748BA}"/>
              </a:ext>
            </a:extLst>
          </p:cNvPr>
          <p:cNvSpPr txBox="1"/>
          <p:nvPr/>
        </p:nvSpPr>
        <p:spPr>
          <a:xfrm>
            <a:off x="4191413" y="6459784"/>
            <a:ext cx="459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Funded by the National Science Foundation award #2132510 </a:t>
            </a:r>
            <a:endParaRPr lang="en-US" dirty="0"/>
          </a:p>
        </p:txBody>
      </p:sp>
      <p:pic>
        <p:nvPicPr>
          <p:cNvPr id="7" name="Picture 6" descr="NSF_logo_20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5021" y="5252713"/>
            <a:ext cx="989160" cy="99357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788496" y="5836777"/>
            <a:ext cx="33972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n w="0"/>
                <a:solidFill>
                  <a:srgbClr val="002060"/>
                </a:solidFill>
              </a:rPr>
              <a:t>ccpi-stem.org/webcasts-podcasts/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76C-C83F-46C0-A23E-0CC365A0CC07}" type="slidenum">
              <a:rPr lang="en-US" sz="1200" b="1" smtClean="0"/>
              <a:pPr/>
              <a:t>1</a:t>
            </a:fld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861727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4E34D-C54C-40FD-8CEC-96C75E833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034405"/>
            <a:ext cx="10058400" cy="74845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Welcome and Introductions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1D67-FDB8-491E-B83E-745660191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5951" y="1845121"/>
            <a:ext cx="10305637" cy="3989691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>
                <a:solidFill>
                  <a:schemeClr val="tx1"/>
                </a:solidFill>
                <a:latin typeface="Bahnschrift" pitchFamily="34" charset="0"/>
              </a:rPr>
              <a:t>Today’s Speakers</a:t>
            </a:r>
            <a:endParaRPr lang="en-US" sz="1600" b="1" dirty="0">
              <a:solidFill>
                <a:schemeClr val="tx1"/>
              </a:solidFill>
              <a:latin typeface="Bahnschrift" pitchFamily="34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Bahnschrift" pitchFamily="34" charset="0"/>
              </a:rPr>
              <a:t>   </a:t>
            </a:r>
            <a:r>
              <a:rPr lang="en-US" sz="2200" b="1" dirty="0">
                <a:solidFill>
                  <a:schemeClr val="tx1"/>
                </a:solidFill>
                <a:latin typeface="Bahnschrift" pitchFamily="34" charset="0"/>
              </a:rPr>
              <a:t>Mr. Steven Partridge,</a:t>
            </a:r>
            <a:r>
              <a:rPr lang="en-US" sz="2200" dirty="0">
                <a:solidFill>
                  <a:schemeClr val="tx1"/>
                </a:solidFill>
                <a:latin typeface="Bahnschrift" pitchFamily="34" charset="0"/>
              </a:rPr>
              <a:t> Vice President, S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  <a:t>trategy, Research and Workforce Innovation,   </a:t>
            </a:r>
            <a:br>
              <a:rPr lang="en-US" sz="2200" b="0" i="0" dirty="0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</a:br>
            <a:r>
              <a:rPr lang="en-US" sz="2200" b="0" i="0" dirty="0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  <a:t>   Northern Virginia Community College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200" b="1" dirty="0">
                <a:solidFill>
                  <a:schemeClr val="tx1"/>
                </a:solidFill>
                <a:latin typeface="Bahnschrift" pitchFamily="34" charset="0"/>
              </a:rPr>
              <a:t>   Ms. Teresa Sweeney</a:t>
            </a:r>
            <a:r>
              <a:rPr lang="en-US" sz="2200" dirty="0">
                <a:solidFill>
                  <a:schemeClr val="tx1"/>
                </a:solidFill>
                <a:latin typeface="Bahnschrift" pitchFamily="34" charset="0"/>
              </a:rPr>
              <a:t>, Director, Office of Grants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  <a:t>, </a:t>
            </a:r>
            <a:r>
              <a:rPr lang="en-US" sz="2400" b="0" i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Northern Virginia Community College</a:t>
            </a:r>
            <a:endParaRPr lang="en-US" sz="24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b="1" dirty="0">
                <a:solidFill>
                  <a:schemeClr val="tx1"/>
                </a:solidFill>
                <a:latin typeface="Bahnschrift" pitchFamily="34" charset="0"/>
              </a:rPr>
              <a:t>   </a:t>
            </a:r>
            <a:r>
              <a:rPr lang="en-US" sz="2200" b="1" dirty="0">
                <a:solidFill>
                  <a:schemeClr val="tx1"/>
                </a:solidFill>
                <a:latin typeface="Bahnschrift" pitchFamily="34" charset="0"/>
              </a:rPr>
              <a:t>Dr. LeeAnne McNulty</a:t>
            </a:r>
            <a:r>
              <a:rPr lang="en-US" sz="2200" dirty="0">
                <a:solidFill>
                  <a:schemeClr val="tx1"/>
                </a:solidFill>
                <a:latin typeface="Bahnschrift" pitchFamily="34" charset="0"/>
              </a:rPr>
              <a:t>, Director, Institutional Grants, Allan Hancock College, CA</a:t>
            </a:r>
            <a:endParaRPr lang="en-US" sz="2200" b="1" dirty="0">
              <a:solidFill>
                <a:schemeClr val="tx1"/>
              </a:solidFill>
              <a:latin typeface="Bahnschrift" pitchFamily="34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200" b="1" dirty="0">
                <a:solidFill>
                  <a:schemeClr val="tx1"/>
                </a:solidFill>
                <a:latin typeface="Bahnschrift" pitchFamily="34" charset="0"/>
              </a:rPr>
              <a:t>   Prof. Erin </a:t>
            </a:r>
            <a:r>
              <a:rPr lang="en-US" sz="2200" b="1" dirty="0" err="1">
                <a:solidFill>
                  <a:schemeClr val="tx1"/>
                </a:solidFill>
                <a:latin typeface="Bahnschrift" pitchFamily="34" charset="0"/>
              </a:rPr>
              <a:t>Krier</a:t>
            </a:r>
            <a:r>
              <a:rPr lang="en-US" sz="2200" b="1" dirty="0">
                <a:solidFill>
                  <a:schemeClr val="tx1"/>
                </a:solidFill>
                <a:latin typeface="Bahnschrift" pitchFamily="34" charset="0"/>
              </a:rPr>
              <a:t>, </a:t>
            </a:r>
            <a:r>
              <a:rPr lang="en-US" sz="2200" dirty="0">
                <a:solidFill>
                  <a:schemeClr val="tx1"/>
                </a:solidFill>
                <a:latin typeface="Bahnschrift" pitchFamily="34" charset="0"/>
              </a:rPr>
              <a:t>Coordinator and Assistant Professor of Agriculture, Allan Hancock </a:t>
            </a:r>
            <a:br>
              <a:rPr lang="en-US" sz="2200" dirty="0">
                <a:solidFill>
                  <a:schemeClr val="tx1"/>
                </a:solidFill>
                <a:latin typeface="Bahnschrift" pitchFamily="34" charset="0"/>
              </a:rPr>
            </a:br>
            <a:r>
              <a:rPr lang="en-US" sz="2200" dirty="0">
                <a:solidFill>
                  <a:schemeClr val="tx1"/>
                </a:solidFill>
                <a:latin typeface="Bahnschrift" pitchFamily="34" charset="0"/>
              </a:rPr>
              <a:t>   College, CA</a:t>
            </a:r>
            <a:br>
              <a:rPr lang="en-US" sz="2200" dirty="0">
                <a:solidFill>
                  <a:schemeClr val="tx1"/>
                </a:solidFill>
                <a:latin typeface="Bahnschrift" pitchFamily="34" charset="0"/>
              </a:rPr>
            </a:br>
            <a:endParaRPr lang="en-US" sz="2200" dirty="0">
              <a:solidFill>
                <a:schemeClr val="tx1"/>
              </a:solidFill>
              <a:latin typeface="Bahnschrift" pitchFamily="34" charset="0"/>
            </a:endParaRPr>
          </a:p>
          <a:p>
            <a:pPr marL="0" lvl="1" indent="0">
              <a:buNone/>
            </a:pPr>
            <a:r>
              <a:rPr lang="en-US" sz="2400" b="1" dirty="0">
                <a:solidFill>
                  <a:schemeClr val="tx1"/>
                </a:solidFill>
                <a:latin typeface="Bahnschrift" pitchFamily="34" charset="0"/>
              </a:rPr>
              <a:t>Today’s Moderator</a:t>
            </a:r>
            <a:endParaRPr lang="en-US" sz="2400" dirty="0">
              <a:solidFill>
                <a:schemeClr val="tx1"/>
              </a:solidFill>
              <a:latin typeface="Bahnschrift" pitchFamily="34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200" b="1" dirty="0">
                <a:solidFill>
                  <a:schemeClr val="tx1"/>
                </a:solidFill>
                <a:latin typeface="Bahnschrift" pitchFamily="34" charset="0"/>
              </a:rPr>
              <a:t>   Dr. Elizabeth K. Hawthorne</a:t>
            </a:r>
            <a:r>
              <a:rPr lang="en-US" sz="2200" dirty="0">
                <a:solidFill>
                  <a:schemeClr val="tx1"/>
                </a:solidFill>
                <a:latin typeface="Bahnschrift" pitchFamily="34" charset="0"/>
              </a:rPr>
              <a:t>, Co-PI CCPI-STEM, PI FORCCE-ATE, and Senior Professor </a:t>
            </a:r>
            <a:br>
              <a:rPr lang="en-US" sz="2200" dirty="0">
                <a:solidFill>
                  <a:schemeClr val="tx1"/>
                </a:solidFill>
                <a:latin typeface="Bahnschrift" pitchFamily="34" charset="0"/>
              </a:rPr>
            </a:br>
            <a:r>
              <a:rPr lang="en-US" sz="2200" dirty="0">
                <a:solidFill>
                  <a:schemeClr val="tx1"/>
                </a:solidFill>
                <a:latin typeface="Bahnschrift" pitchFamily="34" charset="0"/>
              </a:rPr>
              <a:t>   Emerita of Computer Science and Cybersecurity, Union College, NJ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65776" y="6360652"/>
            <a:ext cx="2103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ccpi-stem.org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76C-C83F-46C0-A23E-0CC365A0CC0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413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4E34D-C54C-40FD-8CEC-96C75E833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034405"/>
            <a:ext cx="10058400" cy="74845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Today’s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1D67-FDB8-491E-B83E-745660191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9335" y="2035803"/>
            <a:ext cx="10352911" cy="3270785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Northern Virginia Community College</a:t>
            </a:r>
            <a:r>
              <a: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Labor Market Intelligence and Impact</a:t>
            </a:r>
          </a:p>
          <a:p>
            <a:pPr marL="749808" lvl="1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Large Community College on East coast. ~75,000 students</a:t>
            </a:r>
          </a:p>
          <a:p>
            <a:pPr marL="749808" lvl="1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srgbClr val="0506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b="0" i="0" dirty="0">
                <a:solidFill>
                  <a:srgbClr val="05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 of 23 colleges within the Virginia Community College System (VCCS)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Allan Hancock College: </a:t>
            </a:r>
            <a:r>
              <a: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NSF ATE Grant Success and Impact</a:t>
            </a:r>
          </a:p>
          <a:p>
            <a:pPr marL="749808" lvl="1" indent="-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Small Community College on West coast. ~11,000 students</a:t>
            </a:r>
          </a:p>
          <a:p>
            <a:pPr marL="749808" lvl="1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Four locations: Santa Maria Campus, Lompoc Valley Center, Santa Ynez Valley Center, and Vandenberg Space </a:t>
            </a:r>
            <a:r>
              <a:rPr lang="en-US" sz="2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Force Base Center</a:t>
            </a:r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Questions &amp; Answers and Zoom Poll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65776" y="6360652"/>
            <a:ext cx="2103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ccpi-stem.org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76C-C83F-46C0-A23E-0CC365A0CC0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413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103D4-995B-3658-3200-5F9294454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136" y="2333683"/>
            <a:ext cx="10058400" cy="1290202"/>
          </a:xfrm>
        </p:spPr>
        <p:txBody>
          <a:bodyPr>
            <a:normAutofit/>
          </a:bodyPr>
          <a:lstStyle/>
          <a:p>
            <a:pPr algn="ctr"/>
            <a:r>
              <a:rPr lang="en-US" sz="5000" b="1" dirty="0"/>
              <a:t>Northern Virginia Community College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B3062E-6557-9ED4-3A87-FCBB78ACE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18406" y="3691907"/>
            <a:ext cx="1820488" cy="578106"/>
          </a:xfrm>
        </p:spPr>
        <p:txBody>
          <a:bodyPr/>
          <a:lstStyle/>
          <a:p>
            <a:r>
              <a:rPr lang="en-US" dirty="0">
                <a:hlinkClick r:id="rId2"/>
              </a:rPr>
              <a:t>nvcc.edu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F5083D-A6DD-7CEC-951F-1B432FFBE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76C-C83F-46C0-A23E-0CC365A0CC0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BFC882-8C5A-5FD0-A668-F898AAD8E4AA}"/>
              </a:ext>
            </a:extLst>
          </p:cNvPr>
          <p:cNvSpPr txBox="1"/>
          <p:nvPr/>
        </p:nvSpPr>
        <p:spPr>
          <a:xfrm>
            <a:off x="5065776" y="6360652"/>
            <a:ext cx="2103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ccpi-stem.org</a:t>
            </a: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2AE9DAD0-54B0-F1A2-6874-52D5EAE4E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178" y="5196633"/>
            <a:ext cx="4383644" cy="58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422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5A395-ECBC-87CB-A622-1E2AAE79B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0D185907-24EE-A680-627C-145AA2D3B2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2915" y="727261"/>
            <a:ext cx="8730785" cy="669277"/>
          </a:xfrm>
        </p:spPr>
        <p:txBody>
          <a:bodyPr anchor="t">
            <a:noAutofit/>
          </a:bodyPr>
          <a:lstStyle/>
          <a:p>
            <a:pPr>
              <a:spcAft>
                <a:spcPts val="1200"/>
              </a:spcAft>
            </a:pPr>
            <a:r>
              <a:rPr lang="en-US" sz="3800" dirty="0"/>
              <a:t>Labor Market Intelligence</a:t>
            </a:r>
            <a:br>
              <a:rPr lang="en-US" sz="3800" dirty="0"/>
            </a:br>
            <a:endParaRPr lang="en-US" sz="38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Subtitle 8">
            <a:extLst>
              <a:ext uri="{FF2B5EF4-FFF2-40B4-BE49-F238E27FC236}">
                <a16:creationId xmlns:a16="http://schemas.microsoft.com/office/drawing/2014/main" id="{C0F77EC4-D140-96D0-2535-E31559FF0745}"/>
              </a:ext>
            </a:extLst>
          </p:cNvPr>
          <p:cNvSpPr txBox="1">
            <a:spLocks/>
          </p:cNvSpPr>
          <p:nvPr/>
        </p:nvSpPr>
        <p:spPr>
          <a:xfrm>
            <a:off x="2642915" y="3038476"/>
            <a:ext cx="8730785" cy="2605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1" i="0" kern="1200">
                <a:solidFill>
                  <a:schemeClr val="tx1"/>
                </a:solidFill>
                <a:latin typeface="Franklin Gothic Heavy" panose="020B06030201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Steven Partridge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Vice President, Strategy, Research and Workforce Innovation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Teresa Sweeney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Director of Grants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D01E40-6737-CF34-1C57-7AFFD85CBCBD}"/>
              </a:ext>
            </a:extLst>
          </p:cNvPr>
          <p:cNvSpPr txBox="1"/>
          <p:nvPr/>
        </p:nvSpPr>
        <p:spPr>
          <a:xfrm>
            <a:off x="2642915" y="1375037"/>
            <a:ext cx="62683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Using local labor market information to understand and document regional workforce needs that drive NSF ATE and other grant applications</a:t>
            </a:r>
          </a:p>
        </p:txBody>
      </p:sp>
    </p:spTree>
    <p:extLst>
      <p:ext uri="{BB962C8B-B14F-4D97-AF65-F5344CB8AC3E}">
        <p14:creationId xmlns:p14="http://schemas.microsoft.com/office/powerpoint/2010/main" val="4293006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3D1D1-DEA4-0422-BA96-FBFC21E8F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B1ABA7-C56E-E5E8-D896-915333EF6894}"/>
              </a:ext>
            </a:extLst>
          </p:cNvPr>
          <p:cNvSpPr txBox="1"/>
          <p:nvPr/>
        </p:nvSpPr>
        <p:spPr>
          <a:xfrm>
            <a:off x="622168" y="443568"/>
            <a:ext cx="7324627" cy="59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156A38"/>
                </a:solidFill>
                <a:effectLst/>
                <a:uLnTx/>
                <a:uFillTx/>
                <a:latin typeface="Franklin Gothic Heavy" panose="020B0603020102020204" pitchFamily="34" charset="0"/>
                <a:ea typeface="+mn-ea"/>
                <a:cs typeface="+mn-cs"/>
              </a:rPr>
              <a:t>LABOR MARKET INTELLIGENCE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-gothic-ur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Compile, analyze and communicate economic, workforce and demographic data to inform: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	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614"/>
              </a:buClr>
              <a:buSzTx/>
              <a:buFont typeface="System Font Regular"/>
              <a:buChar char="►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Program offerings and curriculum alignment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614"/>
              </a:buClr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614"/>
              </a:buClr>
              <a:buSzTx/>
              <a:buFont typeface="System Font Regular"/>
              <a:buChar char="►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Career navigation &amp; advising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614"/>
              </a:buClr>
              <a:buSzTx/>
              <a:buFont typeface="System Font Regular"/>
              <a:buChar char="►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614"/>
              </a:buClr>
              <a:buSzTx/>
              <a:buFont typeface="System Font Regular"/>
              <a:buChar char="►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Advisory board committee membership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614"/>
              </a:buClr>
              <a:buSzTx/>
              <a:buFont typeface="System Font Regular"/>
              <a:buChar char="►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614"/>
              </a:buClr>
              <a:buSzTx/>
              <a:buFont typeface="System Font Regular"/>
              <a:buChar char="►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Business engagement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614"/>
              </a:buClr>
              <a:buSzTx/>
              <a:buFont typeface="System Font Regular"/>
              <a:buChar char="►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614"/>
              </a:buClr>
              <a:buSzTx/>
              <a:buFont typeface="System Font Regular"/>
              <a:buChar char="►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highlight>
                  <a:srgbClr val="FFFF00"/>
                </a:highlight>
                <a:uLnTx/>
                <a:uFillTx/>
                <a:latin typeface="Franklin Gothic Book" panose="020B0503020102020204"/>
                <a:ea typeface="+mn-ea"/>
                <a:cs typeface="+mn-cs"/>
              </a:rPr>
              <a:t>Grants and advocacy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614"/>
              </a:buClr>
              <a:buSzTx/>
              <a:buFont typeface="System Font Regular"/>
              <a:buChar char="►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614"/>
              </a:buClr>
              <a:buSzTx/>
              <a:buFont typeface="System Font Regular"/>
              <a:buChar char="►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Community partnerships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614"/>
              </a:buClr>
              <a:buSzTx/>
              <a:buFont typeface="System Font Regular"/>
              <a:buChar char="►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614"/>
              </a:buClr>
              <a:buSzTx/>
              <a:buFont typeface="System Font Regular"/>
              <a:buChar char="►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Regional analysis &amp; research</a:t>
            </a:r>
          </a:p>
        </p:txBody>
      </p:sp>
      <p:pic>
        <p:nvPicPr>
          <p:cNvPr id="9" name="Picture 8" descr="A close-up of a person's hands holding a tablet&#10;&#10;Description automatically generated">
            <a:extLst>
              <a:ext uri="{FF2B5EF4-FFF2-40B4-BE49-F238E27FC236}">
                <a16:creationId xmlns:a16="http://schemas.microsoft.com/office/drawing/2014/main" id="{EB2FC532-6226-67DF-BA8F-F960C67BD4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32063" y="0"/>
            <a:ext cx="40599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762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BABE0-B7E4-01F9-E73E-4C567354C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049496-92BB-7DA4-5F95-ED66FBEB9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670EC-3446-D048-975F-56929148C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BC7CA454-D941-D0BD-1249-D2B1E7FD5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9601200" cy="640080"/>
          </a:xfrm>
        </p:spPr>
        <p:txBody>
          <a:bodyPr anchor="ctr"/>
          <a:lstStyle/>
          <a:p>
            <a:r>
              <a:rPr lang="en-US" dirty="0">
                <a:latin typeface="Franklin Gothic Demi" panose="020B0703020102020204" pitchFamily="34" charset="0"/>
              </a:rPr>
              <a:t>WHAT IS LABOR MARKET INTELLIGENCE (LMI)?</a:t>
            </a:r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85C25EF6-29BA-9A0C-5301-53336D551C6D}"/>
              </a:ext>
            </a:extLst>
          </p:cNvPr>
          <p:cNvSpPr txBox="1">
            <a:spLocks/>
          </p:cNvSpPr>
          <p:nvPr/>
        </p:nvSpPr>
        <p:spPr>
          <a:xfrm>
            <a:off x="4348927" y="2686096"/>
            <a:ext cx="3840412" cy="33593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Education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3429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Degree awards (regional, national)</a:t>
            </a:r>
          </a:p>
          <a:p>
            <a:pPr marL="3429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Required levels of education, experience</a:t>
            </a:r>
          </a:p>
          <a:p>
            <a:pPr marL="3429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Industry-recognized certifications</a:t>
            </a:r>
          </a:p>
          <a:p>
            <a:pPr marL="3429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Skills and knowledge</a:t>
            </a:r>
          </a:p>
          <a:p>
            <a:pPr marL="3429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Employment outcomes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(NOVA grads, aggregate)</a:t>
            </a:r>
          </a:p>
          <a:p>
            <a:pPr marL="3429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45E88DF6-1A43-D122-C104-1F8472F4BE31}"/>
              </a:ext>
            </a:extLst>
          </p:cNvPr>
          <p:cNvSpPr txBox="1">
            <a:spLocks/>
          </p:cNvSpPr>
          <p:nvPr/>
        </p:nvSpPr>
        <p:spPr>
          <a:xfrm>
            <a:off x="480321" y="2686096"/>
            <a:ext cx="3728186" cy="33593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Economic</a:t>
            </a:r>
          </a:p>
          <a:p>
            <a:pPr marL="3429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Employment by industry, occupation</a:t>
            </a:r>
          </a:p>
          <a:p>
            <a:pPr marL="3429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Wages, prices, cost of living</a:t>
            </a:r>
          </a:p>
          <a:p>
            <a:pPr marL="3429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Projected employment growth</a:t>
            </a:r>
          </a:p>
          <a:p>
            <a:pPr marL="3429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Job openings/postings</a:t>
            </a:r>
          </a:p>
          <a:p>
            <a:pPr marL="8001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Employers, occupations, industries, skills, education, etc.</a:t>
            </a:r>
          </a:p>
          <a:p>
            <a:pPr marL="3429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Unemployment (rates, claims)</a:t>
            </a:r>
          </a:p>
          <a:p>
            <a:pPr marL="3429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Gross regional product</a:t>
            </a: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87745DDF-CAC2-A176-B39C-D7DE15B439E7}"/>
              </a:ext>
            </a:extLst>
          </p:cNvPr>
          <p:cNvSpPr txBox="1">
            <a:spLocks/>
          </p:cNvSpPr>
          <p:nvPr/>
        </p:nvSpPr>
        <p:spPr>
          <a:xfrm>
            <a:off x="8329759" y="2686096"/>
            <a:ext cx="3091826" cy="30695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Demographic</a:t>
            </a:r>
          </a:p>
          <a:p>
            <a:pPr marL="3429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Population demographics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(age, sex, race/ethnicity)</a:t>
            </a:r>
          </a:p>
          <a:p>
            <a:pPr marL="3429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Worker characteristics</a:t>
            </a:r>
          </a:p>
          <a:p>
            <a:pPr marL="3429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Income and poverty</a:t>
            </a:r>
          </a:p>
          <a:p>
            <a:pPr marL="3429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Housing </a:t>
            </a:r>
          </a:p>
          <a:p>
            <a:pPr marL="3429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Migration</a:t>
            </a:r>
          </a:p>
          <a:p>
            <a:pPr marL="3429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Commuting patterns</a:t>
            </a:r>
          </a:p>
          <a:p>
            <a:pPr marL="3429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19" name="Picture 18" descr="Children outline">
            <a:extLst>
              <a:ext uri="{FF2B5EF4-FFF2-40B4-BE49-F238E27FC236}">
                <a16:creationId xmlns:a16="http://schemas.microsoft.com/office/drawing/2014/main" id="{A6CDA43D-FEA4-9CAC-61F9-941862658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570071" y="1315429"/>
            <a:ext cx="1274955" cy="1274955"/>
          </a:xfrm>
          <a:prstGeom prst="rect">
            <a:avLst/>
          </a:prstGeom>
        </p:spPr>
      </p:pic>
      <p:pic>
        <p:nvPicPr>
          <p:cNvPr id="21" name="Picture 20" descr="Graduation cap outline">
            <a:extLst>
              <a:ext uri="{FF2B5EF4-FFF2-40B4-BE49-F238E27FC236}">
                <a16:creationId xmlns:a16="http://schemas.microsoft.com/office/drawing/2014/main" id="{FE7DF1A5-32CE-BC18-B534-16B7E3FB11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45041" y="1315430"/>
            <a:ext cx="1274955" cy="1274955"/>
          </a:xfrm>
          <a:prstGeom prst="rect">
            <a:avLst/>
          </a:prstGeom>
        </p:spPr>
      </p:pic>
      <p:pic>
        <p:nvPicPr>
          <p:cNvPr id="3" name="Graphic 2" descr="Business Growth outline">
            <a:extLst>
              <a:ext uri="{FF2B5EF4-FFF2-40B4-BE49-F238E27FC236}">
                <a16:creationId xmlns:a16="http://schemas.microsoft.com/office/drawing/2014/main" id="{738B3B24-A485-EE95-6F8D-6CC657E4FA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010" y="1315429"/>
            <a:ext cx="1274956" cy="127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350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1673E-46A9-785C-1F66-1E2C19F07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20183F-B9AE-1A51-BF27-0E3482BF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670EC-3446-D048-975F-56929148C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4" name="Title 2">
            <a:extLst>
              <a:ext uri="{FF2B5EF4-FFF2-40B4-BE49-F238E27FC236}">
                <a16:creationId xmlns:a16="http://schemas.microsoft.com/office/drawing/2014/main" id="{DE9113B4-7428-7803-372D-3D6108F36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71478"/>
            <a:ext cx="9601200" cy="640080"/>
          </a:xfrm>
        </p:spPr>
        <p:txBody>
          <a:bodyPr anchor="t"/>
          <a:lstStyle/>
          <a:p>
            <a:r>
              <a:rPr lang="en-US" b="1" dirty="0">
                <a:latin typeface="Franklin Gothic Heavy" panose="020B0603020102020204" pitchFamily="34" charset="0"/>
              </a:rPr>
              <a:t>LABOR MARKET DATA SOURCES &amp; AVAILABILITY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A1F63634-82DB-5652-30FB-DA411B67C9CB}"/>
              </a:ext>
            </a:extLst>
          </p:cNvPr>
          <p:cNvGraphicFramePr>
            <a:graphicFrameLocks noGrp="1"/>
          </p:cNvGraphicFramePr>
          <p:nvPr/>
        </p:nvGraphicFramePr>
        <p:xfrm>
          <a:off x="731519" y="1172168"/>
          <a:ext cx="10631306" cy="43709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10863">
                  <a:extLst>
                    <a:ext uri="{9D8B030D-6E8A-4147-A177-3AD203B41FA5}">
                      <a16:colId xmlns:a16="http://schemas.microsoft.com/office/drawing/2014/main" val="4003775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5666225"/>
                    </a:ext>
                  </a:extLst>
                </a:gridCol>
                <a:gridCol w="3324450">
                  <a:extLst>
                    <a:ext uri="{9D8B030D-6E8A-4147-A177-3AD203B41FA5}">
                      <a16:colId xmlns:a16="http://schemas.microsoft.com/office/drawing/2014/main" val="2604656957"/>
                    </a:ext>
                  </a:extLst>
                </a:gridCol>
                <a:gridCol w="280439">
                  <a:extLst>
                    <a:ext uri="{9D8B030D-6E8A-4147-A177-3AD203B41FA5}">
                      <a16:colId xmlns:a16="http://schemas.microsoft.com/office/drawing/2014/main" val="2267128489"/>
                    </a:ext>
                  </a:extLst>
                </a:gridCol>
                <a:gridCol w="3407274">
                  <a:extLst>
                    <a:ext uri="{9D8B030D-6E8A-4147-A177-3AD203B41FA5}">
                      <a16:colId xmlns:a16="http://schemas.microsoft.com/office/drawing/2014/main" val="3516450686"/>
                    </a:ext>
                  </a:extLst>
                </a:gridCol>
              </a:tblGrid>
              <a:tr h="519472">
                <a:tc>
                  <a:txBody>
                    <a:bodyPr/>
                    <a:lstStyle/>
                    <a:p>
                      <a:pPr algn="l"/>
                      <a:r>
                        <a:rPr lang="en-US" sz="1800" b="1" i="0" u="none" dirty="0">
                          <a:latin typeface="Franklin Gothic Demi" panose="020B0603020102020204" pitchFamily="34" charset="0"/>
                        </a:rPr>
                        <a:t>Federal Sources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u="sng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i="0" u="none" dirty="0">
                          <a:latin typeface="Franklin Gothic Demi" panose="020B0603020102020204" pitchFamily="34" charset="0"/>
                        </a:rPr>
                        <a:t>State Sources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u="sng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i="0" u="none" dirty="0">
                          <a:latin typeface="Franklin Gothic Demi" panose="020B0603020102020204" pitchFamily="34" charset="0"/>
                        </a:rPr>
                        <a:t>Proprietary Sources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010978"/>
                  </a:ext>
                </a:extLst>
              </a:tr>
              <a:tr h="3851457"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Foundation of all economic &amp; demographic data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Surveys (employers, workers, households); administrative data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/>
                        <a:t>Pros: </a:t>
                      </a:r>
                      <a:r>
                        <a:rPr lang="en-US" sz="1600" b="0" dirty="0"/>
                        <a:t>most accurate; reliable; standardized; public methodology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/>
                        <a:t>Cons:</a:t>
                      </a:r>
                      <a:r>
                        <a:rPr lang="en-US" sz="1600" b="0" dirty="0"/>
                        <a:t> delayed/lagged; suppression; less detailed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Informs federal data programs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Data often offered for more geographies; additional administrative data available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/>
                        <a:t>Pros: </a:t>
                      </a:r>
                      <a:r>
                        <a:rPr lang="en-US" sz="1600" b="0" dirty="0"/>
                        <a:t>greater detail; accurate; reliable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/>
                        <a:t>Cons:</a:t>
                      </a:r>
                      <a:r>
                        <a:rPr lang="en-US" sz="1600" b="0" dirty="0"/>
                        <a:t> delayed/lagged; suppression; national comparison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Estimates/imputes missing federal data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Scrapes/compiles online data like job postings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/>
                        <a:t>Pros: </a:t>
                      </a:r>
                      <a:r>
                        <a:rPr lang="en-US" sz="1600" b="0" dirty="0"/>
                        <a:t>greater detail/frequency; additional types of data; captures “emerging” fields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/>
                        <a:t>Cons:</a:t>
                      </a:r>
                      <a:r>
                        <a:rPr lang="en-US" sz="1600" b="0" dirty="0"/>
                        <a:t> less reliable; less comparable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331690"/>
                  </a:ext>
                </a:extLst>
              </a:tr>
            </a:tbl>
          </a:graphicData>
        </a:graphic>
      </p:graphicFrame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E1C5643-48E3-5202-33CC-9A0FC1FCA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816" y="5139698"/>
            <a:ext cx="842906" cy="465816"/>
          </a:xfrm>
          <a:prstGeom prst="rect">
            <a:avLst/>
          </a:prstGeom>
        </p:spPr>
      </p:pic>
      <p:pic>
        <p:nvPicPr>
          <p:cNvPr id="11" name="Picture 10" descr="A picture containing logo&#10;&#10;Description automatically generated">
            <a:extLst>
              <a:ext uri="{FF2B5EF4-FFF2-40B4-BE49-F238E27FC236}">
                <a16:creationId xmlns:a16="http://schemas.microsoft.com/office/drawing/2014/main" id="{13514605-7311-738D-09E9-5BC8032563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186" t="27845" r="8751" b="26758"/>
          <a:stretch/>
        </p:blipFill>
        <p:spPr>
          <a:xfrm>
            <a:off x="2362569" y="5213899"/>
            <a:ext cx="1136405" cy="465816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07B78111-24BB-6BCE-786E-0ADCF7B7D2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3846" y="5856608"/>
            <a:ext cx="947782" cy="4658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091DC62-A048-C2BD-85DF-7A760B3A8CF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970" t="29956" r="19370" b="28627"/>
          <a:stretch/>
        </p:blipFill>
        <p:spPr>
          <a:xfrm>
            <a:off x="2469544" y="5904292"/>
            <a:ext cx="909658" cy="465815"/>
          </a:xfrm>
          <a:prstGeom prst="rect">
            <a:avLst/>
          </a:prstGeom>
        </p:spPr>
      </p:pic>
      <p:pic>
        <p:nvPicPr>
          <p:cNvPr id="19" name="Picture 18" descr="Company name&#10;&#10;Description automatically generated with medium confidence">
            <a:extLst>
              <a:ext uri="{FF2B5EF4-FFF2-40B4-BE49-F238E27FC236}">
                <a16:creationId xmlns:a16="http://schemas.microsoft.com/office/drawing/2014/main" id="{C39154FC-0461-5EDD-7643-34D854C74AB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564" b="29018"/>
          <a:stretch/>
        </p:blipFill>
        <p:spPr>
          <a:xfrm>
            <a:off x="5092074" y="5139698"/>
            <a:ext cx="1509932" cy="700874"/>
          </a:xfrm>
          <a:prstGeom prst="rect">
            <a:avLst/>
          </a:prstGeom>
        </p:spPr>
      </p:pic>
      <p:pic>
        <p:nvPicPr>
          <p:cNvPr id="1026" name="Picture 2" descr="Lightcast European Insights - Lightcast.io">
            <a:extLst>
              <a:ext uri="{FF2B5EF4-FFF2-40B4-BE49-F238E27FC236}">
                <a16:creationId xmlns:a16="http://schemas.microsoft.com/office/drawing/2014/main" id="{8C8613F8-50BF-33B7-D4F5-00D115737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269" y="5104427"/>
            <a:ext cx="1909849" cy="1002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7145AD03-EBB7-87E2-CE77-FA49A16280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80312" y="5428551"/>
            <a:ext cx="1053004" cy="353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19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D645A-FB47-2547-C59A-2909E8D2B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31997EDA-1595-107D-8D35-86924150C4F2}"/>
              </a:ext>
            </a:extLst>
          </p:cNvPr>
          <p:cNvSpPr txBox="1">
            <a:spLocks/>
          </p:cNvSpPr>
          <p:nvPr/>
        </p:nvSpPr>
        <p:spPr>
          <a:xfrm>
            <a:off x="731520" y="548640"/>
            <a:ext cx="960120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Demi" panose="020B0703020102020204" pitchFamily="34" charset="0"/>
                <a:ea typeface="+mj-ea"/>
                <a:cs typeface="+mj-cs"/>
              </a:rPr>
              <a:t>Labor Market Data Sources &amp; availability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F589FFE8-E482-C6CD-7614-60817EF74D09}"/>
              </a:ext>
            </a:extLst>
          </p:cNvPr>
          <p:cNvSpPr txBox="1">
            <a:spLocks/>
          </p:cNvSpPr>
          <p:nvPr/>
        </p:nvSpPr>
        <p:spPr>
          <a:xfrm>
            <a:off x="1188720" y="1188719"/>
            <a:ext cx="4564966" cy="457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1" u="none" strike="noStrike" kern="1200" cap="small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General Considerations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E0AFC5-AD01-266E-FF01-5CC85B52D11E}"/>
              </a:ext>
            </a:extLst>
          </p:cNvPr>
          <p:cNvSpPr txBox="1">
            <a:spLocks/>
          </p:cNvSpPr>
          <p:nvPr/>
        </p:nvSpPr>
        <p:spPr>
          <a:xfrm>
            <a:off x="818472" y="1645919"/>
            <a:ext cx="5756232" cy="47244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Tradeoff between accuracy/reliability and detail/timeliness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Labor market data generalizes, requiring translation to specific industries, jobs, skills, etc. </a:t>
            </a:r>
          </a:p>
          <a:p>
            <a:pPr marL="1257300" marR="0" lvl="2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e.g., occupations &amp; industries rarely match reality perfectly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Most numbers are estimates, and estimates always have a certain amount of error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Data is never “just the data”—relies on definition and comparison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Data isn’t free – good data takes time &amp; effort</a:t>
            </a:r>
          </a:p>
        </p:txBody>
      </p:sp>
      <p:pic>
        <p:nvPicPr>
          <p:cNvPr id="2052" name="Picture 4" descr="Data Trap">
            <a:extLst>
              <a:ext uri="{FF2B5EF4-FFF2-40B4-BE49-F238E27FC236}">
                <a16:creationId xmlns:a16="http://schemas.microsoft.com/office/drawing/2014/main" id="{D068D05C-E3E5-7736-425A-33F378B30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952" y="1321952"/>
            <a:ext cx="26193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very Data Table">
            <a:extLst>
              <a:ext uri="{FF2B5EF4-FFF2-40B4-BE49-F238E27FC236}">
                <a16:creationId xmlns:a16="http://schemas.microsoft.com/office/drawing/2014/main" id="{5B43878E-FDE8-F9E9-7B15-4F9E9D668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6593" y="3558977"/>
            <a:ext cx="2314575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508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F9CFF-A510-7586-E956-5901E40F2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0A857F-4B1A-8D9C-237F-DF81B36F1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670EC-3446-D048-975F-56929148C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ED60E6-AEE4-DA8C-BCC9-D1864D8568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170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854A9-9207-85C5-BC4A-86D84557B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91F31-D8B7-26BE-13B1-D9EC5F719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434" y="580355"/>
            <a:ext cx="5458903" cy="1584507"/>
          </a:xfrm>
        </p:spPr>
        <p:txBody>
          <a:bodyPr anchor="t">
            <a:normAutofit/>
          </a:bodyPr>
          <a:lstStyle/>
          <a:p>
            <a:r>
              <a:rPr lang="en-US" sz="3200" dirty="0"/>
              <a:t>MAKING IT POSSIBLE:</a:t>
            </a:r>
            <a:br>
              <a:rPr lang="en-US" sz="3200" dirty="0"/>
            </a:br>
            <a:r>
              <a:rPr lang="en-US" sz="3200" dirty="0"/>
              <a:t>NOVA’S BUSINESS ENGAGEMENT CENTER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5F71D-FAF2-7ADD-4203-973C632F7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434" y="2164862"/>
            <a:ext cx="5766151" cy="419148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b="1" dirty="0"/>
              <a:t>NOVA’s Business Engagement Center—the first of its </a:t>
            </a:r>
            <a:r>
              <a:rPr lang="en-US" sz="1800" dirty="0"/>
              <a:t>kind at a community college in the U.S.—is a </a:t>
            </a:r>
            <a:r>
              <a:rPr lang="en-US" sz="1800" b="1" dirty="0">
                <a:latin typeface="+mj-lt"/>
              </a:rPr>
              <a:t>one-stop shop for all industry partnerships and collaborations.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chemeClr val="tx2"/>
                </a:solidFill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https://www.nvcc.edu/bec/index.html</a:t>
            </a:r>
            <a:br>
              <a:rPr lang="en-US" sz="1800" b="1" dirty="0">
                <a:solidFill>
                  <a:schemeClr val="tx2"/>
                </a:solidFill>
                <a:latin typeface="+mj-lt"/>
              </a:rPr>
            </a:br>
            <a:endParaRPr lang="en-US" sz="1800" b="1" dirty="0">
              <a:solidFill>
                <a:schemeClr val="tx2"/>
              </a:solidFill>
              <a:latin typeface="+mj-l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Through our </a:t>
            </a:r>
            <a:r>
              <a:rPr lang="en-US" sz="1800" b="1" dirty="0">
                <a:latin typeface="+mj-lt"/>
              </a:rPr>
              <a:t>Guaranteed Interviews program,</a:t>
            </a:r>
            <a:r>
              <a:rPr lang="en-US" sz="1800" dirty="0"/>
              <a:t> employers get the first chance to hire our in-demand, highly-valued career pathway grads.</a:t>
            </a:r>
            <a:endParaRPr lang="en-US" sz="1800" b="1" dirty="0">
              <a:solidFill>
                <a:schemeClr val="tx2"/>
              </a:solidFill>
              <a:latin typeface="+mj-lt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chemeClr val="tx2"/>
                </a:solidFill>
                <a:latin typeface="+mj-lt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https://www.nvcc.edu/bec/guaranteed-interviews.html</a:t>
            </a:r>
            <a:endParaRPr lang="en-US" sz="1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1ED0DB-EB9E-87EA-9ED6-E6CA5EF43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670EC-3446-D048-975F-56929148C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9E01F0-EC3A-AEA9-9B00-761587DB3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3846" y="580354"/>
            <a:ext cx="4429720" cy="556504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67647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73B0F-419E-00A5-A8EF-A9D7ED5CD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ook on a green surface&#10;&#10;Description automatically generated">
            <a:extLst>
              <a:ext uri="{FF2B5EF4-FFF2-40B4-BE49-F238E27FC236}">
                <a16:creationId xmlns:a16="http://schemas.microsoft.com/office/drawing/2014/main" id="{9588B9DE-949F-1A3A-7C03-7320FED702A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C3B2D63-0813-FE34-72B2-0B123E71F773}"/>
              </a:ext>
            </a:extLst>
          </p:cNvPr>
          <p:cNvSpPr txBox="1"/>
          <p:nvPr/>
        </p:nvSpPr>
        <p:spPr>
          <a:xfrm>
            <a:off x="532014" y="428178"/>
            <a:ext cx="5270270" cy="583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56A38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Lessons from Five Colleges: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156A38"/>
              </a:solidFill>
              <a:effectLst/>
              <a:uLnTx/>
              <a:uFillTx/>
              <a:latin typeface="Franklin Gothic Medium" panose="020B06030201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Set the Tone and Vision 	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Leadership Matters at Every Level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Focus on Regional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Industries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Franklin Gothic Medium" panose="020B0603020102020204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Understand the Needs—Current and Future—of the Local Econom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Center Employment Outcomes</a:t>
            </a:r>
          </a:p>
          <a:p>
            <a:pPr marL="411163" marR="0" lvl="0" indent="-4111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    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Make Connecting Students to      Economic Opportunities Mission Critical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Build Deep Partnerships </a:t>
            </a:r>
          </a:p>
          <a:p>
            <a:pPr marL="41116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Shift to Long-Term Relationships with Employers, Away from Short-Term Transactions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7773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570FD-3DC1-91D3-6DA1-5B122F6FE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EF58E28-DF6D-F36C-5788-96974FB708A7}"/>
              </a:ext>
            </a:extLst>
          </p:cNvPr>
          <p:cNvSpPr txBox="1"/>
          <p:nvPr/>
        </p:nvSpPr>
        <p:spPr>
          <a:xfrm>
            <a:off x="248356" y="244312"/>
            <a:ext cx="609600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156A38"/>
                </a:solidFill>
                <a:effectLst/>
                <a:uLnTx/>
                <a:uFillTx/>
                <a:latin typeface="Franklin Gothic Heavy" panose="020B0603020102020204" pitchFamily="34" charset="0"/>
                <a:ea typeface="+mn-ea"/>
                <a:cs typeface="+mn-cs"/>
              </a:rPr>
              <a:t>NOVA and NSF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8FBE28-49C6-A02C-99B3-3A59BC8D0B8F}"/>
              </a:ext>
            </a:extLst>
          </p:cNvPr>
          <p:cNvSpPr txBox="1"/>
          <p:nvPr/>
        </p:nvSpPr>
        <p:spPr>
          <a:xfrm>
            <a:off x="987778" y="1287818"/>
            <a:ext cx="1021644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During NOVA’s history of submitting NSF grants, we have: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Franklin Gothic Medium" panose="020B060302010202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Won 21 grants with a total value of $7,539,360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Submitted 9 additional proposals in 2023 with a potential value of $4,826,297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Franklin Gothic Medium" panose="020B06030201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Among all types of NSF subprograms, the greatest number of proposals submitted and grants awarded have been under ATE (Advanced Technological Education)</a:t>
            </a:r>
          </a:p>
        </p:txBody>
      </p:sp>
    </p:spTree>
    <p:extLst>
      <p:ext uri="{BB962C8B-B14F-4D97-AF65-F5344CB8AC3E}">
        <p14:creationId xmlns:p14="http://schemas.microsoft.com/office/powerpoint/2010/main" val="1674937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BE560-327F-DF31-F05C-72F9E9B5A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0FF3530-8D14-98A0-4287-A6D8DBD4124B}"/>
              </a:ext>
            </a:extLst>
          </p:cNvPr>
          <p:cNvSpPr txBox="1"/>
          <p:nvPr/>
        </p:nvSpPr>
        <p:spPr>
          <a:xfrm>
            <a:off x="248356" y="244312"/>
            <a:ext cx="609600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156A38"/>
                </a:solidFill>
                <a:effectLst/>
                <a:uLnTx/>
                <a:uFillTx/>
                <a:latin typeface="Franklin Gothic Heavy" panose="020B0603020102020204" pitchFamily="34" charset="0"/>
                <a:ea typeface="+mn-ea"/>
                <a:cs typeface="+mn-cs"/>
              </a:rPr>
              <a:t>NOVA and NSF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117458-57BD-12AE-0DAE-24040DA4F29B}"/>
              </a:ext>
            </a:extLst>
          </p:cNvPr>
          <p:cNvSpPr txBox="1"/>
          <p:nvPr/>
        </p:nvSpPr>
        <p:spPr>
          <a:xfrm>
            <a:off x="987778" y="1615196"/>
            <a:ext cx="10216444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In choosing sources of LMI data to use in proposals, we focus on the following factors: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Franklin Gothic Medium" panose="020B060302010202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Produced within the last 2-3 years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Franklin Gothic Medium" panose="020B060302010202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Representative of the same or similar geographic region as the area to be served by the project - local, regional, state or a combination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Franklin Gothic Medium" panose="020B060302010202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Representative of the same or similar target populations to be served by the project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Franklin Gothic Medium" panose="020B060302010202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Industry and partner-company specific jobs data related to the LMI data 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and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 cross-referenced with NOVA certification and degree programs that are central to the project design and expected improvements or outcomes</a:t>
            </a:r>
          </a:p>
        </p:txBody>
      </p:sp>
    </p:spTree>
    <p:extLst>
      <p:ext uri="{BB962C8B-B14F-4D97-AF65-F5344CB8AC3E}">
        <p14:creationId xmlns:p14="http://schemas.microsoft.com/office/powerpoint/2010/main" val="2975552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F0518-6D12-EBFE-0C60-ACA12CC88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95561F1-2C4F-414B-D474-FC373E2760FC}"/>
              </a:ext>
            </a:extLst>
          </p:cNvPr>
          <p:cNvSpPr txBox="1"/>
          <p:nvPr/>
        </p:nvSpPr>
        <p:spPr>
          <a:xfrm>
            <a:off x="248356" y="244312"/>
            <a:ext cx="609600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156A38"/>
                </a:solidFill>
                <a:effectLst/>
                <a:uLnTx/>
                <a:uFillTx/>
                <a:latin typeface="Franklin Gothic Heavy" panose="020B0603020102020204" pitchFamily="34" charset="0"/>
                <a:ea typeface="+mn-ea"/>
                <a:cs typeface="+mn-cs"/>
              </a:rPr>
              <a:t>NOVA and NSF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06D5F5-53DD-E35A-1EA9-B4C339730E69}"/>
              </a:ext>
            </a:extLst>
          </p:cNvPr>
          <p:cNvSpPr txBox="1"/>
          <p:nvPr/>
        </p:nvSpPr>
        <p:spPr>
          <a:xfrm>
            <a:off x="869243" y="1144055"/>
            <a:ext cx="10216443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“NOVA Biotechnology Leadership in Education (NOBLE)” started May 2023. Proposal included research and LMI data from several sources as part of its rationale, such as: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Franklin Gothic Medium" panose="020B060302010202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Virginia’s biotechnology industry growth, including companies such as Ceres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Nanosciences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, Orpheus Bioscience,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GlaxoSmithkline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, Inova Health System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Franklin Gothic Medium" panose="020B060302010202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Regional job statistics for previous 3 years and forecasted job growth/need through 2028 (28% per year) in the life sciences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Franklin Gothic Medium" panose="020B060302010202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Monetary investment in life sciences industry for previous 3 years of $1.2 billion (Virginia Economic Development Partnership and Virginia Works data)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Franklin Gothic Medium" panose="020B060302010202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Franklin Gothic Medium" panose="020B0603020102020204"/>
                <a:ea typeface="+mn-ea"/>
                <a:cs typeface="+mn-cs"/>
              </a:rPr>
              <a:t>Specific biotechnology need and growth sectors (e.g., medical technology and bioinformatics) and how they relate to NOVA degrees/certifications and student data (e.g., demographics, enrollment and completion in our Biotechnology Program offerings)</a:t>
            </a:r>
          </a:p>
        </p:txBody>
      </p:sp>
    </p:spTree>
    <p:extLst>
      <p:ext uri="{BB962C8B-B14F-4D97-AF65-F5344CB8AC3E}">
        <p14:creationId xmlns:p14="http://schemas.microsoft.com/office/powerpoint/2010/main" val="2281697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6A66E-2B41-5CBD-DFB0-5C6697F15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73A18-0009-F368-7D12-1A120197E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083" y="2514706"/>
            <a:ext cx="10058400" cy="1073025"/>
          </a:xfrm>
        </p:spPr>
        <p:txBody>
          <a:bodyPr>
            <a:normAutofit/>
          </a:bodyPr>
          <a:lstStyle/>
          <a:p>
            <a:pPr algn="ctr"/>
            <a:r>
              <a:rPr lang="en-US" sz="5000" b="1" dirty="0"/>
              <a:t>Allan Hancock College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AECB0B-BC5D-3A00-EB6F-606AED5FA6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3625" y="3663153"/>
            <a:ext cx="3699886" cy="578106"/>
          </a:xfrm>
        </p:spPr>
        <p:txBody>
          <a:bodyPr/>
          <a:lstStyle/>
          <a:p>
            <a:r>
              <a:rPr lang="en-US" dirty="0">
                <a:hlinkClick r:id="rId2"/>
              </a:rPr>
              <a:t>hancockcollege.edu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672E8-7B74-0F20-1479-65575D6BF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76C-C83F-46C0-A23E-0CC365A0CC07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AB375A-3A9A-69F4-B7EC-3EB40D5D300D}"/>
              </a:ext>
            </a:extLst>
          </p:cNvPr>
          <p:cNvSpPr txBox="1"/>
          <p:nvPr/>
        </p:nvSpPr>
        <p:spPr>
          <a:xfrm>
            <a:off x="5131723" y="6363245"/>
            <a:ext cx="2103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ccpi-stem.org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3245D8-3982-FD69-F908-EB2718E37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2128" y="4968668"/>
            <a:ext cx="3037988" cy="90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450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009117E-859C-ED11-346F-6161B571C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6627DAEA-B259-C50E-F183-5A65C00E2F25}"/>
              </a:ext>
            </a:extLst>
          </p:cNvPr>
          <p:cNvGrpSpPr/>
          <p:nvPr/>
        </p:nvGrpSpPr>
        <p:grpSpPr>
          <a:xfrm>
            <a:off x="0" y="0"/>
            <a:ext cx="12180570" cy="6858000"/>
            <a:chOff x="0" y="0"/>
            <a:chExt cx="12180570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1064740D-B858-7F79-C9A1-3E93EFFA90E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80049" cy="6858000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002D6A22-A7F7-29BD-0DD5-0B78AFBF527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5695" y="682752"/>
              <a:ext cx="2013203" cy="597407"/>
            </a:xfrm>
            <a:prstGeom prst="rect">
              <a:avLst/>
            </a:prstGeom>
          </p:spPr>
        </p:pic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861CAE02-628F-52A0-5F33-572FD0A7C3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667000"/>
            <a:ext cx="7239467" cy="3502626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 marR="493395">
              <a:lnSpc>
                <a:spcPts val="5830"/>
              </a:lnSpc>
              <a:spcBef>
                <a:spcPts val="835"/>
              </a:spcBef>
            </a:pPr>
            <a:r>
              <a:rPr sz="5400" dirty="0">
                <a:solidFill>
                  <a:srgbClr val="FFCD00"/>
                </a:solidFill>
              </a:rPr>
              <a:t>Allan</a:t>
            </a:r>
            <a:r>
              <a:rPr sz="5400" spc="-110" dirty="0">
                <a:solidFill>
                  <a:srgbClr val="FFCD00"/>
                </a:solidFill>
              </a:rPr>
              <a:t> </a:t>
            </a:r>
            <a:r>
              <a:rPr sz="5400" dirty="0">
                <a:solidFill>
                  <a:srgbClr val="FFCD00"/>
                </a:solidFill>
              </a:rPr>
              <a:t>Hancock</a:t>
            </a:r>
            <a:r>
              <a:rPr sz="5400" spc="-90" dirty="0">
                <a:solidFill>
                  <a:srgbClr val="FFCD00"/>
                </a:solidFill>
              </a:rPr>
              <a:t> </a:t>
            </a:r>
            <a:r>
              <a:rPr sz="5400" spc="-35" dirty="0">
                <a:solidFill>
                  <a:srgbClr val="FFCD00"/>
                </a:solidFill>
              </a:rPr>
              <a:t>College’s </a:t>
            </a:r>
            <a:r>
              <a:rPr sz="5400" dirty="0">
                <a:solidFill>
                  <a:srgbClr val="FFCD00"/>
                </a:solidFill>
              </a:rPr>
              <a:t>NSF</a:t>
            </a:r>
            <a:r>
              <a:rPr sz="5400" spc="-100" dirty="0">
                <a:solidFill>
                  <a:srgbClr val="FFCD00"/>
                </a:solidFill>
              </a:rPr>
              <a:t> </a:t>
            </a:r>
            <a:r>
              <a:rPr sz="5400" dirty="0">
                <a:solidFill>
                  <a:srgbClr val="FFCD00"/>
                </a:solidFill>
              </a:rPr>
              <a:t>–</a:t>
            </a:r>
            <a:r>
              <a:rPr sz="5400" spc="-90" dirty="0">
                <a:solidFill>
                  <a:srgbClr val="FFCD00"/>
                </a:solidFill>
              </a:rPr>
              <a:t> </a:t>
            </a:r>
            <a:r>
              <a:rPr sz="5400" spc="-100" dirty="0">
                <a:solidFill>
                  <a:srgbClr val="FFCD00"/>
                </a:solidFill>
              </a:rPr>
              <a:t>ATE</a:t>
            </a:r>
            <a:r>
              <a:rPr sz="5400" spc="-70" dirty="0">
                <a:solidFill>
                  <a:srgbClr val="FFCD00"/>
                </a:solidFill>
              </a:rPr>
              <a:t> </a:t>
            </a:r>
            <a:r>
              <a:rPr sz="5400" spc="-10" dirty="0">
                <a:solidFill>
                  <a:srgbClr val="FFCD00"/>
                </a:solidFill>
              </a:rPr>
              <a:t>Grant</a:t>
            </a:r>
            <a:endParaRPr sz="5400" dirty="0"/>
          </a:p>
          <a:p>
            <a:pPr marL="12700" marR="5080">
              <a:lnSpc>
                <a:spcPts val="3030"/>
              </a:lnSpc>
              <a:spcBef>
                <a:spcPts val="120"/>
              </a:spcBef>
            </a:pPr>
            <a:r>
              <a:rPr sz="2800" spc="-10" dirty="0">
                <a:solidFill>
                  <a:srgbClr val="FFCD00"/>
                </a:solidFill>
              </a:rPr>
              <a:t>Presented</a:t>
            </a:r>
            <a:r>
              <a:rPr sz="2800" spc="-50" dirty="0">
                <a:solidFill>
                  <a:srgbClr val="FFCD00"/>
                </a:solidFill>
              </a:rPr>
              <a:t> </a:t>
            </a:r>
            <a:r>
              <a:rPr sz="2800" dirty="0">
                <a:solidFill>
                  <a:srgbClr val="FFCD00"/>
                </a:solidFill>
              </a:rPr>
              <a:t>by:</a:t>
            </a:r>
            <a:r>
              <a:rPr sz="2800" spc="-50" dirty="0">
                <a:solidFill>
                  <a:srgbClr val="FFCD00"/>
                </a:solidFill>
              </a:rPr>
              <a:t> </a:t>
            </a:r>
            <a:br>
              <a:rPr lang="en-US" sz="2800" spc="-50" dirty="0">
                <a:solidFill>
                  <a:srgbClr val="FFCD00"/>
                </a:solidFill>
              </a:rPr>
            </a:br>
            <a:r>
              <a:rPr sz="2800" dirty="0">
                <a:solidFill>
                  <a:srgbClr val="FFCD00"/>
                </a:solidFill>
              </a:rPr>
              <a:t>Erin</a:t>
            </a:r>
            <a:r>
              <a:rPr sz="2800" spc="-60" dirty="0">
                <a:solidFill>
                  <a:srgbClr val="FFCD00"/>
                </a:solidFill>
              </a:rPr>
              <a:t> </a:t>
            </a:r>
            <a:r>
              <a:rPr sz="2800" spc="-35" dirty="0">
                <a:solidFill>
                  <a:srgbClr val="FFCD00"/>
                </a:solidFill>
              </a:rPr>
              <a:t>Krier,</a:t>
            </a:r>
            <a:r>
              <a:rPr sz="2800" spc="-70" dirty="0">
                <a:solidFill>
                  <a:srgbClr val="FFCD00"/>
                </a:solidFill>
              </a:rPr>
              <a:t> </a:t>
            </a:r>
            <a:r>
              <a:rPr sz="2800" dirty="0">
                <a:solidFill>
                  <a:srgbClr val="FFCD00"/>
                </a:solidFill>
              </a:rPr>
              <a:t>AG</a:t>
            </a:r>
            <a:r>
              <a:rPr sz="2800" spc="-55" dirty="0">
                <a:solidFill>
                  <a:srgbClr val="FFCD00"/>
                </a:solidFill>
              </a:rPr>
              <a:t> </a:t>
            </a:r>
            <a:r>
              <a:rPr sz="2800" dirty="0">
                <a:solidFill>
                  <a:srgbClr val="FFCD00"/>
                </a:solidFill>
              </a:rPr>
              <a:t>FT</a:t>
            </a:r>
            <a:r>
              <a:rPr sz="2800" spc="-65" dirty="0">
                <a:solidFill>
                  <a:srgbClr val="FFCD00"/>
                </a:solidFill>
              </a:rPr>
              <a:t> </a:t>
            </a:r>
            <a:r>
              <a:rPr sz="2800" dirty="0">
                <a:solidFill>
                  <a:srgbClr val="FFCD00"/>
                </a:solidFill>
              </a:rPr>
              <a:t>Faculty</a:t>
            </a:r>
            <a:r>
              <a:rPr lang="en-US" sz="2800" dirty="0">
                <a:solidFill>
                  <a:srgbClr val="FFCD00"/>
                </a:solidFill>
              </a:rPr>
              <a:t> and Program Coordinator</a:t>
            </a:r>
            <a:r>
              <a:rPr sz="2800" spc="-55" dirty="0">
                <a:solidFill>
                  <a:srgbClr val="FFCD00"/>
                </a:solidFill>
              </a:rPr>
              <a:t> </a:t>
            </a:r>
            <a:br>
              <a:rPr lang="en-US" sz="2800" spc="-55" dirty="0">
                <a:solidFill>
                  <a:srgbClr val="FFCD00"/>
                </a:solidFill>
              </a:rPr>
            </a:br>
            <a:r>
              <a:rPr lang="en-US" sz="2000" spc="-20" dirty="0">
                <a:solidFill>
                  <a:srgbClr val="FFCD00"/>
                </a:solidFill>
              </a:rPr>
              <a:t>erin.krier@hancockcollege.edu</a:t>
            </a:r>
            <a:br>
              <a:rPr lang="en-US" sz="2800" spc="-55" dirty="0">
                <a:solidFill>
                  <a:srgbClr val="FFCD00"/>
                </a:solidFill>
              </a:rPr>
            </a:br>
            <a:r>
              <a:rPr sz="2800" dirty="0">
                <a:solidFill>
                  <a:srgbClr val="FFCD00"/>
                </a:solidFill>
              </a:rPr>
              <a:t>LeeAnne</a:t>
            </a:r>
            <a:r>
              <a:rPr sz="2800" spc="-85" dirty="0">
                <a:solidFill>
                  <a:srgbClr val="FFCD00"/>
                </a:solidFill>
              </a:rPr>
              <a:t> </a:t>
            </a:r>
            <a:r>
              <a:rPr sz="2800" dirty="0">
                <a:solidFill>
                  <a:srgbClr val="FFCD00"/>
                </a:solidFill>
              </a:rPr>
              <a:t>McNulty</a:t>
            </a:r>
            <a:r>
              <a:rPr lang="en-US" sz="2800" spc="-65" dirty="0">
                <a:solidFill>
                  <a:srgbClr val="FFCD00"/>
                </a:solidFill>
              </a:rPr>
              <a:t>,</a:t>
            </a:r>
            <a:r>
              <a:rPr sz="2800" spc="-105" dirty="0">
                <a:solidFill>
                  <a:srgbClr val="FFCD00"/>
                </a:solidFill>
              </a:rPr>
              <a:t> </a:t>
            </a:r>
            <a:r>
              <a:rPr sz="2800" spc="-35" dirty="0">
                <a:solidFill>
                  <a:srgbClr val="FFCD00"/>
                </a:solidFill>
              </a:rPr>
              <a:t>Director,</a:t>
            </a:r>
            <a:r>
              <a:rPr sz="2800" spc="-75" dirty="0">
                <a:solidFill>
                  <a:srgbClr val="FFCD00"/>
                </a:solidFill>
              </a:rPr>
              <a:t> </a:t>
            </a:r>
            <a:r>
              <a:rPr sz="2800" spc="-10" dirty="0">
                <a:solidFill>
                  <a:srgbClr val="FFCD00"/>
                </a:solidFill>
              </a:rPr>
              <a:t>Institutional</a:t>
            </a:r>
            <a:r>
              <a:rPr sz="2800" spc="-70" dirty="0">
                <a:solidFill>
                  <a:srgbClr val="FFCD00"/>
                </a:solidFill>
              </a:rPr>
              <a:t> </a:t>
            </a:r>
            <a:r>
              <a:rPr sz="2800" spc="-10" dirty="0">
                <a:solidFill>
                  <a:srgbClr val="FFCD00"/>
                </a:solidFill>
              </a:rPr>
              <a:t>Grants</a:t>
            </a:r>
            <a:br>
              <a:rPr lang="en-US" sz="2800" spc="-10" dirty="0">
                <a:solidFill>
                  <a:srgbClr val="FFCD00"/>
                </a:solidFill>
              </a:rPr>
            </a:br>
            <a:r>
              <a:rPr lang="en-US" sz="2000" spc="-10" dirty="0">
                <a:solidFill>
                  <a:srgbClr val="FFCD00"/>
                </a:solidFill>
              </a:rPr>
              <a:t>leeanne.mcnulty@hancockcollege.edu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2188207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B9E3EEB-1885-BD31-620F-B474C94C8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3AF24D39-0F66-3D7D-571A-6D46D956DB9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547104"/>
            <a:ext cx="12192000" cy="310896"/>
          </a:xfrm>
          <a:prstGeom prst="rect">
            <a:avLst/>
          </a:prstGeom>
        </p:spPr>
      </p:pic>
      <p:pic>
        <p:nvPicPr>
          <p:cNvPr id="3" name="object 3">
            <a:extLst>
              <a:ext uri="{FF2B5EF4-FFF2-40B4-BE49-F238E27FC236}">
                <a16:creationId xmlns:a16="http://schemas.microsoft.com/office/drawing/2014/main" id="{2BB18D6F-E4CD-2C2C-A9D6-8600511177B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8847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F79755D7-1010-07F6-BF0A-4CDDBBCEFD0D}"/>
              </a:ext>
            </a:extLst>
          </p:cNvPr>
          <p:cNvSpPr txBox="1"/>
          <p:nvPr/>
        </p:nvSpPr>
        <p:spPr>
          <a:xfrm>
            <a:off x="461915" y="291675"/>
            <a:ext cx="24364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 L A</a:t>
            </a:r>
            <a:r>
              <a:rPr kumimoji="0" sz="1200" b="0" i="0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</a:t>
            </a:r>
            <a:r>
              <a:rPr kumimoji="0" sz="1200" b="0" i="0" u="none" strike="noStrike" kern="0" cap="none" spc="1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</a:t>
            </a:r>
            <a:r>
              <a:rPr kumimoji="0" sz="12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</a:t>
            </a:r>
            <a:r>
              <a:rPr kumimoji="0" sz="1200" b="0" i="0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K</a:t>
            </a:r>
            <a:r>
              <a:rPr kumimoji="0" sz="1200" b="0" i="0" u="none" strike="noStrike" kern="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 L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1200" b="0" i="0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G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29BCA7C1-A1DD-767F-E2E8-3CE521163F75}"/>
              </a:ext>
            </a:extLst>
          </p:cNvPr>
          <p:cNvSpPr txBox="1"/>
          <p:nvPr/>
        </p:nvSpPr>
        <p:spPr>
          <a:xfrm>
            <a:off x="9622435" y="317137"/>
            <a:ext cx="22034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P</a:t>
            </a:r>
            <a:r>
              <a:rPr kumimoji="0" sz="1600" b="1" i="0" u="none" strike="noStrike" kern="0" cap="none" spc="-2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r</a:t>
            </a:r>
            <a:r>
              <a:rPr kumimoji="0" sz="1600" b="1" i="0" u="none" strike="noStrike" kern="0" cap="none" spc="-2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1" i="0" u="none" strike="noStrike" kern="0" cap="none" spc="1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esid</a:t>
            </a:r>
            <a:r>
              <a:rPr kumimoji="0" sz="1600" b="1" i="0" u="none" strike="noStrike" kern="0" cap="none" spc="-2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1" i="0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en</a:t>
            </a:r>
            <a:r>
              <a:rPr kumimoji="0" sz="1600" b="1" i="0" u="none" strike="noStrike" kern="0" cap="none" spc="-2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1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t</a:t>
            </a:r>
            <a:r>
              <a:rPr kumimoji="0" sz="1600" b="1" i="0" u="none" strike="noStrike" kern="0" cap="none" spc="-2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’</a:t>
            </a:r>
            <a:r>
              <a:rPr kumimoji="0" sz="1600" b="1" i="0" u="none" strike="noStrike" kern="0" cap="none" spc="-2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s</a:t>
            </a:r>
            <a:r>
              <a:rPr kumimoji="0" sz="1600" b="1" i="0" u="none" strike="noStrike" kern="0" cap="none" spc="3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1" i="0" u="none" strike="noStrike" kern="0" cap="none" spc="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600" b="1" i="0" u="none" strike="noStrike" kern="0" cap="none" spc="-2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1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f</a:t>
            </a:r>
            <a:r>
              <a:rPr kumimoji="0" sz="1600" b="1" i="0" u="none" strike="noStrike" kern="0" cap="none" spc="-2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1" i="0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ice 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24C32D8-C4D3-2399-880D-9C7E727EDA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9485" y="2364458"/>
            <a:ext cx="41776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002A39"/>
                </a:solidFill>
                <a:latin typeface="Calibri"/>
                <a:cs typeface="Calibri"/>
              </a:rPr>
              <a:t>KEVIN</a:t>
            </a:r>
            <a:r>
              <a:rPr sz="3000" b="1" spc="-75" dirty="0">
                <a:solidFill>
                  <a:srgbClr val="002A39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2A39"/>
                </a:solidFill>
                <a:latin typeface="Calibri"/>
                <a:cs typeface="Calibri"/>
              </a:rPr>
              <a:t>G.</a:t>
            </a:r>
            <a:r>
              <a:rPr sz="3000" b="1" spc="-50" dirty="0">
                <a:solidFill>
                  <a:srgbClr val="002A39"/>
                </a:solidFill>
                <a:latin typeface="Calibri"/>
                <a:cs typeface="Calibri"/>
              </a:rPr>
              <a:t> </a:t>
            </a:r>
            <a:r>
              <a:rPr sz="3000" b="1" spc="-40" dirty="0">
                <a:solidFill>
                  <a:srgbClr val="002A39"/>
                </a:solidFill>
                <a:latin typeface="Calibri"/>
                <a:cs typeface="Calibri"/>
              </a:rPr>
              <a:t>WALTHERS,</a:t>
            </a:r>
            <a:r>
              <a:rPr sz="3000" b="1" spc="-85" dirty="0">
                <a:solidFill>
                  <a:srgbClr val="002A39"/>
                </a:solidFill>
                <a:latin typeface="Calibri"/>
                <a:cs typeface="Calibri"/>
              </a:rPr>
              <a:t> </a:t>
            </a:r>
            <a:r>
              <a:rPr sz="3000" b="1" spc="-20" dirty="0">
                <a:solidFill>
                  <a:srgbClr val="002A39"/>
                </a:solidFill>
                <a:latin typeface="Calibri"/>
                <a:cs typeface="Calibri"/>
              </a:rPr>
              <a:t>PH.D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A5D9F181-F437-67FF-D15A-05EDB5D9043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92083" y="688848"/>
            <a:ext cx="3899916" cy="5875019"/>
          </a:xfrm>
          <a:prstGeom prst="rect">
            <a:avLst/>
          </a:prstGeom>
        </p:spPr>
      </p:pic>
      <p:sp>
        <p:nvSpPr>
          <p:cNvPr id="8" name="object 8">
            <a:extLst>
              <a:ext uri="{FF2B5EF4-FFF2-40B4-BE49-F238E27FC236}">
                <a16:creationId xmlns:a16="http://schemas.microsoft.com/office/drawing/2014/main" id="{8B2582C6-A31B-F47A-AB1F-D20A343A119C}"/>
              </a:ext>
            </a:extLst>
          </p:cNvPr>
          <p:cNvSpPr txBox="1"/>
          <p:nvPr/>
        </p:nvSpPr>
        <p:spPr>
          <a:xfrm>
            <a:off x="595985" y="3272068"/>
            <a:ext cx="5465445" cy="289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7470" lvl="0" indent="0" defTabSz="914400" eaLnBrk="1" fontAlgn="auto" latinLnBrk="0" hangingPunct="1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Welcome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thank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your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interest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in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Allan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Hancock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College’s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National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Science Foundation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grants.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24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Grants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one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strategies</a:t>
            </a:r>
            <a:r>
              <a:rPr kumimoji="0" sz="2400" b="0" i="0" u="none" strike="noStrike" kern="0" cap="none" spc="-8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AHC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uses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Change</a:t>
            </a:r>
            <a:r>
              <a:rPr kumimoji="0" sz="2400" b="1" i="0" u="none" strike="noStrike" kern="0" cap="none" spc="-7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1" i="0" u="none" strike="noStrike" kern="0" cap="none" spc="-6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Odds.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31631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DB74FBD-1743-1DC5-EF82-51D405E76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62B6123E-38B1-1BA5-23D0-B1123CD4FDC6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2BA82439-5531-E11D-8889-B333C1C4F51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4F79676E-3E62-089E-6B11-474A01015F6C}"/>
                </a:ext>
              </a:extLst>
            </p:cNvPr>
            <p:cNvSpPr/>
            <p:nvPr/>
          </p:nvSpPr>
          <p:spPr>
            <a:xfrm>
              <a:off x="0" y="114300"/>
              <a:ext cx="12192000" cy="6743700"/>
            </a:xfrm>
            <a:custGeom>
              <a:avLst/>
              <a:gdLst/>
              <a:ahLst/>
              <a:cxnLst/>
              <a:rect l="l" t="t" r="r" b="b"/>
              <a:pathLst>
                <a:path w="12192000" h="6743700">
                  <a:moveTo>
                    <a:pt x="12192000" y="0"/>
                  </a:moveTo>
                  <a:lnTo>
                    <a:pt x="0" y="0"/>
                  </a:lnTo>
                  <a:lnTo>
                    <a:pt x="0" y="6743700"/>
                  </a:lnTo>
                  <a:lnTo>
                    <a:pt x="12192000" y="67437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5409F5BE-168D-4E35-9855-37318DE6C108}"/>
                </a:ext>
              </a:extLst>
            </p:cNvPr>
            <p:cNvSpPr/>
            <p:nvPr/>
          </p:nvSpPr>
          <p:spPr>
            <a:xfrm>
              <a:off x="4274820" y="3383279"/>
              <a:ext cx="411480" cy="2016760"/>
            </a:xfrm>
            <a:custGeom>
              <a:avLst/>
              <a:gdLst/>
              <a:ahLst/>
              <a:cxnLst/>
              <a:rect l="l" t="t" r="r" b="b"/>
              <a:pathLst>
                <a:path w="411479" h="2016760">
                  <a:moveTo>
                    <a:pt x="411479" y="0"/>
                  </a:moveTo>
                  <a:lnTo>
                    <a:pt x="0" y="0"/>
                  </a:lnTo>
                  <a:lnTo>
                    <a:pt x="0" y="2016252"/>
                  </a:lnTo>
                  <a:lnTo>
                    <a:pt x="411479" y="2016252"/>
                  </a:lnTo>
                  <a:lnTo>
                    <a:pt x="411479" y="0"/>
                  </a:lnTo>
                  <a:close/>
                </a:path>
              </a:pathLst>
            </a:custGeom>
            <a:solidFill>
              <a:srgbClr val="FFCD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C6CCFC46-A517-18EF-BF1D-C64F367A28B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7596" y="469391"/>
              <a:ext cx="1731263" cy="513587"/>
            </a:xfrm>
            <a:prstGeom prst="rect">
              <a:avLst/>
            </a:prstGeom>
          </p:spPr>
        </p:pic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D3D788F6-76F5-D2A3-8229-5FCD5E7624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23895" y="182488"/>
            <a:ext cx="7557134" cy="127000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 marR="5080">
              <a:lnSpc>
                <a:spcPts val="4640"/>
              </a:lnSpc>
              <a:spcBef>
                <a:spcPts val="685"/>
              </a:spcBef>
            </a:pPr>
            <a:r>
              <a:rPr dirty="0">
                <a:solidFill>
                  <a:srgbClr val="002A39"/>
                </a:solidFill>
              </a:rPr>
              <a:t>Determined</a:t>
            </a:r>
            <a:r>
              <a:rPr spc="-150" dirty="0">
                <a:solidFill>
                  <a:srgbClr val="002A39"/>
                </a:solidFill>
              </a:rPr>
              <a:t> </a:t>
            </a:r>
            <a:r>
              <a:rPr dirty="0">
                <a:solidFill>
                  <a:srgbClr val="002A39"/>
                </a:solidFill>
              </a:rPr>
              <a:t>Grant</a:t>
            </a:r>
            <a:r>
              <a:rPr spc="-170" dirty="0">
                <a:solidFill>
                  <a:srgbClr val="002A39"/>
                </a:solidFill>
              </a:rPr>
              <a:t> </a:t>
            </a:r>
            <a:r>
              <a:rPr dirty="0">
                <a:solidFill>
                  <a:srgbClr val="002A39"/>
                </a:solidFill>
              </a:rPr>
              <a:t>was</a:t>
            </a:r>
            <a:r>
              <a:rPr spc="-155" dirty="0">
                <a:solidFill>
                  <a:srgbClr val="002A39"/>
                </a:solidFill>
              </a:rPr>
              <a:t> </a:t>
            </a:r>
            <a:r>
              <a:rPr dirty="0">
                <a:solidFill>
                  <a:srgbClr val="002A39"/>
                </a:solidFill>
              </a:rPr>
              <a:t>Needed</a:t>
            </a:r>
            <a:r>
              <a:rPr spc="-160" dirty="0">
                <a:solidFill>
                  <a:srgbClr val="002A39"/>
                </a:solidFill>
              </a:rPr>
              <a:t> </a:t>
            </a:r>
            <a:r>
              <a:rPr spc="-25" dirty="0">
                <a:solidFill>
                  <a:srgbClr val="002A39"/>
                </a:solidFill>
              </a:rPr>
              <a:t>by </a:t>
            </a:r>
            <a:r>
              <a:rPr dirty="0">
                <a:solidFill>
                  <a:srgbClr val="000000"/>
                </a:solidFill>
              </a:rPr>
              <a:t>Examining</a:t>
            </a:r>
            <a:r>
              <a:rPr spc="-13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the</a:t>
            </a:r>
            <a:r>
              <a:rPr spc="-160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Data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6208A999-0534-1909-7266-342F14C5FA10}"/>
              </a:ext>
            </a:extLst>
          </p:cNvPr>
          <p:cNvSpPr txBox="1"/>
          <p:nvPr/>
        </p:nvSpPr>
        <p:spPr>
          <a:xfrm>
            <a:off x="345932" y="1794117"/>
            <a:ext cx="28898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Agricultural</a:t>
            </a:r>
            <a:r>
              <a:rPr kumimoji="0" sz="2400" b="0" i="0" u="none" strike="noStrike" kern="0" cap="none" spc="-13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production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81122D8C-8161-1DEB-06A8-70F93CD94F6C}"/>
              </a:ext>
            </a:extLst>
          </p:cNvPr>
          <p:cNvSpPr txBox="1"/>
          <p:nvPr/>
        </p:nvSpPr>
        <p:spPr>
          <a:xfrm>
            <a:off x="324895" y="2124106"/>
            <a:ext cx="4136390" cy="793679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contributes</a:t>
            </a:r>
            <a:r>
              <a:rPr kumimoji="0" lang="en-US" sz="2400" b="0" i="0" u="none" strike="noStrike" kern="0" cap="none" spc="-4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$1.8</a:t>
            </a:r>
            <a:r>
              <a:rPr kumimoji="0" lang="en-US" sz="2400" b="0" i="0" u="none" strike="noStrike" kern="0" cap="none" spc="-3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billion</a:t>
            </a:r>
            <a:r>
              <a:rPr kumimoji="0" lang="en-US" sz="2400" b="0" i="0" u="none" strike="noStrike" kern="0" cap="none" spc="-3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lang="en-US" sz="2400" b="0" i="0" u="none" strike="noStrike" kern="0" cap="none" spc="-3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Santa</a:t>
            </a:r>
            <a:r>
              <a:rPr kumimoji="0" lang="en-US" sz="2400" b="0" i="0" u="none" strike="noStrike" kern="0" cap="none" spc="-10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Barbara</a:t>
            </a:r>
            <a:r>
              <a:rPr kumimoji="0" lang="en-US" sz="2400" b="0" i="0" u="none" strike="noStrike" kern="0" cap="none" spc="-10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County</a:t>
            </a:r>
            <a:r>
              <a:rPr kumimoji="0" lang="en-US" sz="2400" b="0" i="0" u="none" strike="noStrike" kern="0" cap="none" spc="-10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economy</a:t>
            </a:r>
            <a:r>
              <a:rPr kumimoji="0" lang="en-US" sz="2400" b="0" i="0" u="none" strike="noStrike" kern="0" cap="none" spc="-8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br>
              <a:rPr kumimoji="0" lang="en-US" sz="2400" b="0" i="0" u="none" strike="noStrike" kern="0" cap="none" spc="-8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</a:br>
            <a:r>
              <a:rPr kumimoji="0" lang="en-US" sz="10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(SB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County</a:t>
            </a:r>
            <a:r>
              <a:rPr kumimoji="0" lang="en-US" sz="1000" b="0" i="0" u="none" strike="noStrike" kern="0" cap="none" spc="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10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Agricultural</a:t>
            </a:r>
            <a:r>
              <a:rPr kumimoji="0" lang="en-US" sz="1000" b="0" i="0" u="none" strike="noStrike" kern="0" cap="none" spc="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10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Commissioner’s</a:t>
            </a:r>
            <a:r>
              <a:rPr kumimoji="0" lang="en-US" sz="1000" b="0" i="0" u="none" strike="noStrike" kern="0" cap="none" spc="3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Office,</a:t>
            </a:r>
            <a:r>
              <a:rPr kumimoji="0" lang="en-US" sz="1000" b="0" i="0" u="none" strike="noStrike" kern="0" cap="none" spc="3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10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2020)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72D7EAC0-B290-7114-91B4-007287256941}"/>
              </a:ext>
            </a:extLst>
          </p:cNvPr>
          <p:cNvSpPr txBox="1"/>
          <p:nvPr/>
        </p:nvSpPr>
        <p:spPr>
          <a:xfrm>
            <a:off x="8651146" y="1534158"/>
            <a:ext cx="2924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From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2018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2028,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500A0EF7-2756-D1BB-AE3E-27B864D2CAEC}"/>
              </a:ext>
            </a:extLst>
          </p:cNvPr>
          <p:cNvSpPr txBox="1"/>
          <p:nvPr/>
        </p:nvSpPr>
        <p:spPr>
          <a:xfrm>
            <a:off x="8651146" y="1899918"/>
            <a:ext cx="3337560" cy="368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Employment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Development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Department</a:t>
            </a:r>
            <a:r>
              <a:rPr kumimoji="0" sz="2400" b="0" i="0" u="none" strike="noStrike" kern="0" cap="none" spc="-1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projects</a:t>
            </a:r>
            <a:r>
              <a:rPr kumimoji="0" sz="2400" b="0" i="0" u="none" strike="noStrike" kern="0" cap="none" spc="-114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state</a:t>
            </a:r>
            <a:r>
              <a:rPr kumimoji="0" sz="2400" b="0" i="0" u="none" strike="noStrike" kern="0" cap="none" spc="-1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agricultural</a:t>
            </a:r>
            <a:r>
              <a:rPr kumimoji="0" sz="2400" b="0" i="0" u="none" strike="noStrike" kern="0" cap="none" spc="-114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cluster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add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nearly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65,000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between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2018-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2028.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number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openings projected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estimate: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over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18%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agriculture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managers,</a:t>
            </a:r>
            <a:r>
              <a:rPr kumimoji="0" sz="2400" b="0" i="0" u="none" strike="noStrike" kern="0" cap="none" spc="-114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technicians,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and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scientists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212F7C4A-1186-6303-7759-0ABCF2AF58C0}"/>
              </a:ext>
            </a:extLst>
          </p:cNvPr>
          <p:cNvSpPr txBox="1"/>
          <p:nvPr/>
        </p:nvSpPr>
        <p:spPr>
          <a:xfrm>
            <a:off x="324895" y="3753282"/>
            <a:ext cx="3752850" cy="2750112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0499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New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jobs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agriculture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be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much</a:t>
            </a:r>
            <a:r>
              <a:rPr kumimoji="0" sz="2400" b="0" i="0" u="none" strike="noStrike" kern="0" cap="none" spc="-8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more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technical</a:t>
            </a:r>
            <a:r>
              <a:rPr kumimoji="0" sz="2400" b="0" i="0" u="none" strike="noStrike" kern="0" cap="none" spc="-7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than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existing</a:t>
            </a:r>
            <a:r>
              <a:rPr kumimoji="0" sz="2400" b="0" i="0" u="none" strike="noStrike" kern="0" cap="none" spc="-9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jobs,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growth</a:t>
            </a:r>
            <a:r>
              <a:rPr kumimoji="0" sz="2400" b="0" i="0" u="none" strike="noStrike" kern="0" cap="none" spc="-8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in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industry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achieved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through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technological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productivity</a:t>
            </a:r>
            <a:r>
              <a:rPr kumimoji="0" sz="2400" b="0" i="0" u="none" strike="noStrike" kern="0" cap="none" spc="-10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gains</a:t>
            </a:r>
            <a:r>
              <a:rPr kumimoji="0" sz="2400" b="0" i="0" u="none" strike="noStrike" kern="0" cap="none" spc="-10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rather</a:t>
            </a:r>
            <a:r>
              <a:rPr kumimoji="0" sz="2400" b="0" i="0" u="none" strike="noStrike" kern="0" cap="none" spc="-10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than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through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increasing</a:t>
            </a:r>
            <a:r>
              <a:rPr kumimoji="0" sz="2400" b="0" i="0" u="none" strike="noStrike" kern="0" cap="none" spc="-7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jobs</a:t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</a:b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(California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Employment</a:t>
            </a:r>
            <a:r>
              <a:rPr kumimoji="0" sz="1000" b="0" i="0" u="none" strike="noStrike" kern="0" cap="none" spc="-3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Development</a:t>
            </a:r>
            <a:r>
              <a:rPr kumimoji="0" sz="1000" b="0" i="0" u="none" strike="noStrike" kern="0" cap="none" spc="-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Department,</a:t>
            </a:r>
            <a:r>
              <a:rPr kumimoji="0" sz="1000" b="0" i="0" u="none" strike="noStrike" kern="0" cap="none" spc="-2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2023)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7B3B471E-4C05-D07F-00B4-44E098B365AD}"/>
              </a:ext>
            </a:extLst>
          </p:cNvPr>
          <p:cNvSpPr txBox="1"/>
          <p:nvPr/>
        </p:nvSpPr>
        <p:spPr>
          <a:xfrm>
            <a:off x="5325523" y="2525370"/>
            <a:ext cx="2654935" cy="404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Agriculture</a:t>
            </a:r>
            <a:r>
              <a:rPr kumimoji="0" sz="2400" b="1" i="0" u="none" strike="noStrike" kern="0" cap="none" spc="-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support systems</a:t>
            </a:r>
            <a:r>
              <a:rPr kumimoji="0" sz="2400" b="1" i="0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which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include</a:t>
            </a:r>
            <a:r>
              <a:rPr kumimoji="0" sz="2400" b="1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mechanized agriculture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components</a:t>
            </a:r>
            <a:r>
              <a:rPr kumimoji="0" sz="2400" b="1" i="0" u="none" strike="noStrike" kern="0" cap="none" spc="-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had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annual</a:t>
            </a:r>
            <a:r>
              <a:rPr kumimoji="0" sz="2400" b="1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sales</a:t>
            </a:r>
            <a:r>
              <a:rPr kumimoji="0" sz="2400" b="1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volume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$2.5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billion</a:t>
            </a:r>
            <a:r>
              <a:rPr kumimoji="0" sz="24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central</a:t>
            </a:r>
            <a:r>
              <a:rPr kumimoji="0" sz="2400" b="1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coast</a:t>
            </a:r>
            <a:r>
              <a:rPr kumimoji="0" sz="2400" b="1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region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4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2018</a:t>
            </a:r>
            <a:r>
              <a:rPr kumimoji="0" sz="24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according</a:t>
            </a:r>
            <a:r>
              <a:rPr kumimoji="0" sz="2400" b="1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UC</a:t>
            </a:r>
            <a:r>
              <a:rPr kumimoji="0" sz="24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(University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California,</a:t>
            </a:r>
            <a:r>
              <a:rPr kumimoji="0" sz="1800" b="0" i="0" u="none" strike="noStrike" kern="0" cap="none" spc="-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2019)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2814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1C93FEB-3323-0C6C-9B7E-8CBCA6926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77BC5388-5888-0720-9D79-26A658C3A31B}"/>
              </a:ext>
            </a:extLst>
          </p:cNvPr>
          <p:cNvGrpSpPr/>
          <p:nvPr/>
        </p:nvGrpSpPr>
        <p:grpSpPr>
          <a:xfrm>
            <a:off x="0" y="0"/>
            <a:ext cx="8649080" cy="6858000"/>
            <a:chOff x="0" y="0"/>
            <a:chExt cx="8649080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187CB1A4-FA7C-4D20-83F0-6E3AAD08C1A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233672" cy="6858000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34B06320-67A2-AB28-AB08-7D1ED2228EA2}"/>
                </a:ext>
              </a:extLst>
            </p:cNvPr>
            <p:cNvSpPr/>
            <p:nvPr/>
          </p:nvSpPr>
          <p:spPr>
            <a:xfrm>
              <a:off x="3640835" y="1285703"/>
              <a:ext cx="5008245" cy="4594860"/>
            </a:xfrm>
            <a:custGeom>
              <a:avLst/>
              <a:gdLst/>
              <a:ahLst/>
              <a:cxnLst/>
              <a:rect l="l" t="t" r="r" b="b"/>
              <a:pathLst>
                <a:path w="5008245" h="4594860">
                  <a:moveTo>
                    <a:pt x="5007864" y="0"/>
                  </a:moveTo>
                  <a:lnTo>
                    <a:pt x="0" y="0"/>
                  </a:lnTo>
                  <a:lnTo>
                    <a:pt x="0" y="4594860"/>
                  </a:lnTo>
                  <a:lnTo>
                    <a:pt x="5007864" y="4594860"/>
                  </a:lnTo>
                  <a:lnTo>
                    <a:pt x="5007864" y="0"/>
                  </a:lnTo>
                  <a:close/>
                </a:path>
              </a:pathLst>
            </a:custGeom>
            <a:solidFill>
              <a:srgbClr val="FFCD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6F789E94-8A8F-DF2B-C917-71CEC367378C}"/>
              </a:ext>
            </a:extLst>
          </p:cNvPr>
          <p:cNvSpPr txBox="1"/>
          <p:nvPr/>
        </p:nvSpPr>
        <p:spPr>
          <a:xfrm>
            <a:off x="3934898" y="3271752"/>
            <a:ext cx="467995" cy="1117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83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“</a:t>
            </a:r>
            <a:endParaRPr kumimoji="0" sz="8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65EE18D4-2BD8-D324-A387-0FE61F8613AA}"/>
              </a:ext>
            </a:extLst>
          </p:cNvPr>
          <p:cNvGrpSpPr/>
          <p:nvPr/>
        </p:nvGrpSpPr>
        <p:grpSpPr>
          <a:xfrm>
            <a:off x="0" y="0"/>
            <a:ext cx="11878310" cy="6858000"/>
            <a:chOff x="0" y="0"/>
            <a:chExt cx="11878310" cy="6858000"/>
          </a:xfrm>
        </p:grpSpPr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6A209828-E3CA-C7CC-55BE-129E655D81C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415028" cy="6857999"/>
            </a:xfrm>
            <a:prstGeom prst="rect">
              <a:avLst/>
            </a:prstGeom>
          </p:spPr>
        </p:pic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A5D340DF-C85A-3481-3259-1AFFAD0A215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01184" y="2574036"/>
              <a:ext cx="6976859" cy="4171187"/>
            </a:xfrm>
            <a:prstGeom prst="rect">
              <a:avLst/>
            </a:prstGeom>
          </p:spPr>
        </p:pic>
      </p:grpSp>
      <p:sp>
        <p:nvSpPr>
          <p:cNvPr id="9" name="object 9">
            <a:extLst>
              <a:ext uri="{FF2B5EF4-FFF2-40B4-BE49-F238E27FC236}">
                <a16:creationId xmlns:a16="http://schemas.microsoft.com/office/drawing/2014/main" id="{FA3D8226-A9FE-11BF-7A2E-58558C65F4CA}"/>
              </a:ext>
            </a:extLst>
          </p:cNvPr>
          <p:cNvSpPr txBox="1"/>
          <p:nvPr/>
        </p:nvSpPr>
        <p:spPr>
          <a:xfrm>
            <a:off x="5192991" y="512991"/>
            <a:ext cx="6718934" cy="1859914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4640"/>
              </a:lnSpc>
              <a:spcBef>
                <a:spcPts val="6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43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Goal</a:t>
            </a:r>
            <a:r>
              <a:rPr kumimoji="0" sz="43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43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43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NSF</a:t>
            </a:r>
            <a:r>
              <a:rPr kumimoji="0" sz="43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3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ATE</a:t>
            </a:r>
            <a:r>
              <a:rPr kumimoji="0" sz="43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Grant </a:t>
            </a:r>
            <a:r>
              <a:rPr kumimoji="0" sz="4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was</a:t>
            </a:r>
            <a:r>
              <a:rPr kumimoji="0" sz="43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4300" b="0" i="0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grow</a:t>
            </a:r>
            <a:r>
              <a:rPr kumimoji="0" sz="43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43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expand </a:t>
            </a:r>
            <a:r>
              <a:rPr kumimoji="0" sz="4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Agriculture</a:t>
            </a:r>
            <a:r>
              <a:rPr kumimoji="0" sz="4300" b="0" i="0" u="none" strike="noStrike" kern="0" cap="none" spc="-1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pathways</a:t>
            </a:r>
            <a:endParaRPr kumimoji="0" sz="4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30428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ADB763B-DE40-A29B-DBBC-EF5E3FEAB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394AE041-82C8-81C8-0354-556323A749BA}"/>
              </a:ext>
            </a:extLst>
          </p:cNvPr>
          <p:cNvGrpSpPr/>
          <p:nvPr/>
        </p:nvGrpSpPr>
        <p:grpSpPr>
          <a:xfrm>
            <a:off x="0" y="0"/>
            <a:ext cx="8648700" cy="6858000"/>
            <a:chOff x="0" y="0"/>
            <a:chExt cx="8648700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3F180AFF-C23A-1F04-6006-0072DC6E250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233672" cy="6858000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F78E3960-703C-AAE4-F628-BE1609D58FC8}"/>
                </a:ext>
              </a:extLst>
            </p:cNvPr>
            <p:cNvSpPr/>
            <p:nvPr/>
          </p:nvSpPr>
          <p:spPr>
            <a:xfrm>
              <a:off x="3640835" y="1341119"/>
              <a:ext cx="5008245" cy="4594860"/>
            </a:xfrm>
            <a:custGeom>
              <a:avLst/>
              <a:gdLst/>
              <a:ahLst/>
              <a:cxnLst/>
              <a:rect l="l" t="t" r="r" b="b"/>
              <a:pathLst>
                <a:path w="5008245" h="4594860">
                  <a:moveTo>
                    <a:pt x="5007864" y="0"/>
                  </a:moveTo>
                  <a:lnTo>
                    <a:pt x="0" y="0"/>
                  </a:lnTo>
                  <a:lnTo>
                    <a:pt x="0" y="4594860"/>
                  </a:lnTo>
                  <a:lnTo>
                    <a:pt x="5007864" y="4594860"/>
                  </a:lnTo>
                  <a:lnTo>
                    <a:pt x="5007864" y="0"/>
                  </a:lnTo>
                  <a:close/>
                </a:path>
              </a:pathLst>
            </a:custGeom>
            <a:solidFill>
              <a:srgbClr val="FFCD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83FEEA6A-D78C-3C3A-5F3B-6A169AEF51C1}"/>
              </a:ext>
            </a:extLst>
          </p:cNvPr>
          <p:cNvSpPr txBox="1"/>
          <p:nvPr/>
        </p:nvSpPr>
        <p:spPr>
          <a:xfrm>
            <a:off x="3934898" y="3271752"/>
            <a:ext cx="467995" cy="1117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83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“</a:t>
            </a:r>
            <a:endParaRPr kumimoji="0" sz="8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3EB7FB84-C630-852C-9690-7B0AA0C970B7}"/>
              </a:ext>
            </a:extLst>
          </p:cNvPr>
          <p:cNvGrpSpPr/>
          <p:nvPr/>
        </p:nvGrpSpPr>
        <p:grpSpPr>
          <a:xfrm>
            <a:off x="0" y="0"/>
            <a:ext cx="12012295" cy="6858000"/>
            <a:chOff x="0" y="0"/>
            <a:chExt cx="12012295" cy="6858000"/>
          </a:xfrm>
        </p:grpSpPr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0817DF7E-8CE6-75A8-8B09-3A13C27E945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7234428" cy="6858000"/>
            </a:xfrm>
            <a:prstGeom prst="rect">
              <a:avLst/>
            </a:prstGeom>
          </p:spPr>
        </p:pic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E6E212B2-834B-1083-20D9-1FB2A8D0405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20155" y="3019044"/>
              <a:ext cx="6192010" cy="3704843"/>
            </a:xfrm>
            <a:prstGeom prst="rect">
              <a:avLst/>
            </a:prstGeom>
          </p:spPr>
        </p:pic>
      </p:grpSp>
      <p:sp>
        <p:nvSpPr>
          <p:cNvPr id="9" name="object 9">
            <a:extLst>
              <a:ext uri="{FF2B5EF4-FFF2-40B4-BE49-F238E27FC236}">
                <a16:creationId xmlns:a16="http://schemas.microsoft.com/office/drawing/2014/main" id="{CD6382A7-3BA4-9393-F2E1-F274BF38A6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28946" y="139715"/>
            <a:ext cx="303403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dirty="0">
                <a:solidFill>
                  <a:srgbClr val="000000"/>
                </a:solidFill>
              </a:rPr>
              <a:t>Increase</a:t>
            </a:r>
            <a:r>
              <a:rPr sz="3600" spc="-145" dirty="0">
                <a:solidFill>
                  <a:srgbClr val="000000"/>
                </a:solidFill>
              </a:rPr>
              <a:t> </a:t>
            </a:r>
            <a:r>
              <a:rPr sz="3600" spc="-10" dirty="0">
                <a:solidFill>
                  <a:srgbClr val="000000"/>
                </a:solidFill>
              </a:rPr>
              <a:t>Female Enrollments</a:t>
            </a:r>
            <a:endParaRPr sz="3600"/>
          </a:p>
        </p:txBody>
      </p:sp>
    </p:spTree>
    <p:extLst>
      <p:ext uri="{BB962C8B-B14F-4D97-AF65-F5344CB8AC3E}">
        <p14:creationId xmlns:p14="http://schemas.microsoft.com/office/powerpoint/2010/main" val="4273349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71921-A16C-2944-3B3C-8DB58E5B7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3337DFAB-4D2E-2E2A-352A-532B4753B6B9}"/>
              </a:ext>
            </a:extLst>
          </p:cNvPr>
          <p:cNvSpPr txBox="1"/>
          <p:nvPr/>
        </p:nvSpPr>
        <p:spPr>
          <a:xfrm>
            <a:off x="3922198" y="2979779"/>
            <a:ext cx="493395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“</a:t>
            </a:r>
            <a:endParaRPr kumimoji="0" sz="8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6CACD7DD-FDD8-E401-8582-8B3BA42D9E5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 marR="5080">
              <a:lnSpc>
                <a:spcPts val="5180"/>
              </a:lnSpc>
              <a:spcBef>
                <a:spcPts val="755"/>
              </a:spcBef>
            </a:pPr>
            <a:r>
              <a:rPr sz="4800" spc="-10" dirty="0">
                <a:solidFill>
                  <a:srgbClr val="000000"/>
                </a:solidFill>
              </a:rPr>
              <a:t>Increase Hispanic </a:t>
            </a:r>
            <a:r>
              <a:rPr sz="4800" spc="-25" dirty="0">
                <a:solidFill>
                  <a:srgbClr val="000000"/>
                </a:solidFill>
              </a:rPr>
              <a:t>Enrollments</a:t>
            </a:r>
            <a:endParaRPr sz="480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2423D077-1B2D-13DF-88CB-51B866C8262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823203" cy="6858000"/>
          </a:xfrm>
          <a:prstGeom prst="rect">
            <a:avLst/>
          </a:prstGeom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B300F5C6-3B15-1633-9796-E1F08A98094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0" y="3264408"/>
            <a:ext cx="5800343" cy="353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357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8847A27-71B2-EEDC-117B-C83863ED6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10F0DD05-DED9-9AB9-D9AA-EDB4C1CA482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08035" y="1523"/>
            <a:ext cx="4283964" cy="6856474"/>
          </a:xfrm>
          <a:prstGeom prst="rect">
            <a:avLst/>
          </a:prstGeom>
        </p:spPr>
      </p:pic>
      <p:grpSp>
        <p:nvGrpSpPr>
          <p:cNvPr id="3" name="object 3">
            <a:extLst>
              <a:ext uri="{FF2B5EF4-FFF2-40B4-BE49-F238E27FC236}">
                <a16:creationId xmlns:a16="http://schemas.microsoft.com/office/drawing/2014/main" id="{35F7C193-E855-5FBD-CB57-B23DC970B5C6}"/>
              </a:ext>
            </a:extLst>
          </p:cNvPr>
          <p:cNvGrpSpPr/>
          <p:nvPr/>
        </p:nvGrpSpPr>
        <p:grpSpPr>
          <a:xfrm>
            <a:off x="1021080" y="0"/>
            <a:ext cx="11170920" cy="6858000"/>
            <a:chOff x="1021080" y="0"/>
            <a:chExt cx="11170920" cy="6858000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D2909841-09B2-8457-DDBD-1CBADCD927FE}"/>
                </a:ext>
              </a:extLst>
            </p:cNvPr>
            <p:cNvSpPr/>
            <p:nvPr/>
          </p:nvSpPr>
          <p:spPr>
            <a:xfrm>
              <a:off x="1021080" y="1524000"/>
              <a:ext cx="4634865" cy="4351020"/>
            </a:xfrm>
            <a:custGeom>
              <a:avLst/>
              <a:gdLst/>
              <a:ahLst/>
              <a:cxnLst/>
              <a:rect l="l" t="t" r="r" b="b"/>
              <a:pathLst>
                <a:path w="4634865" h="4351020">
                  <a:moveTo>
                    <a:pt x="4634484" y="0"/>
                  </a:moveTo>
                  <a:lnTo>
                    <a:pt x="0" y="0"/>
                  </a:lnTo>
                  <a:lnTo>
                    <a:pt x="0" y="4351020"/>
                  </a:lnTo>
                  <a:lnTo>
                    <a:pt x="4634484" y="4351020"/>
                  </a:lnTo>
                  <a:lnTo>
                    <a:pt x="4634484" y="0"/>
                  </a:lnTo>
                  <a:close/>
                </a:path>
              </a:pathLst>
            </a:custGeom>
            <a:solidFill>
              <a:srgbClr val="FFCD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D045C624-5444-59FB-B844-1569149CA66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3336" y="0"/>
              <a:ext cx="7598663" cy="6857999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id="{E2919A75-5859-1AA8-E886-2988138E9EF8}"/>
              </a:ext>
            </a:extLst>
          </p:cNvPr>
          <p:cNvSpPr txBox="1"/>
          <p:nvPr/>
        </p:nvSpPr>
        <p:spPr>
          <a:xfrm>
            <a:off x="397838" y="628962"/>
            <a:ext cx="704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5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F65321A3-45DA-AA08-1098-FAE5ED90BF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07439" y="840929"/>
            <a:ext cx="313626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How</a:t>
            </a:r>
            <a:r>
              <a:rPr sz="20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did</a:t>
            </a:r>
            <a:r>
              <a:rPr sz="20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we</a:t>
            </a:r>
            <a:r>
              <a:rPr sz="20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know</a:t>
            </a:r>
            <a:r>
              <a:rPr sz="20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it</a:t>
            </a:r>
            <a:r>
              <a:rPr sz="2000" b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was</a:t>
            </a:r>
            <a:r>
              <a:rPr sz="2000" b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000000"/>
                </a:solidFill>
                <a:latin typeface="Calibri"/>
                <a:cs typeface="Calibri"/>
              </a:rPr>
              <a:t>time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0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write</a:t>
            </a:r>
            <a:r>
              <a:rPr sz="20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000" b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0000"/>
                </a:solidFill>
                <a:latin typeface="Calibri"/>
                <a:cs typeface="Calibri"/>
              </a:rPr>
              <a:t>grant?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E0B3ACE-3222-ED33-1BCB-76A5099F7684}"/>
              </a:ext>
            </a:extLst>
          </p:cNvPr>
          <p:cNvSpPr txBox="1"/>
          <p:nvPr/>
        </p:nvSpPr>
        <p:spPr>
          <a:xfrm>
            <a:off x="1107439" y="1755329"/>
            <a:ext cx="3387725" cy="3074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13335" lvl="0" indent="-28702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99085" algn="l"/>
              </a:tabLst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Matched</a:t>
            </a:r>
            <a:r>
              <a:rPr kumimoji="0" sz="2000" b="1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0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Mission,</a:t>
            </a:r>
            <a:r>
              <a:rPr kumimoji="0" sz="2000" b="1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Vision,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0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Goals</a:t>
            </a:r>
            <a:r>
              <a:rPr kumimoji="0" sz="20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0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0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College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99085" marR="64769" lvl="0" indent="-28702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99085" algn="l"/>
              </a:tabLst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000" b="1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department</a:t>
            </a:r>
            <a:r>
              <a:rPr kumimoji="0" sz="2000" b="1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agreed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upon</a:t>
            </a:r>
            <a:r>
              <a:rPr kumimoji="0" sz="20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0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goals</a:t>
            </a:r>
            <a:r>
              <a:rPr kumimoji="0" sz="20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0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activities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99085" marR="0" lvl="0" indent="-28638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99085" algn="l"/>
              </a:tabLst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0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had</a:t>
            </a:r>
            <a:r>
              <a:rPr kumimoji="0" sz="20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0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champion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99085" marR="208915" lvl="0" indent="-28702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99085" algn="l"/>
              </a:tabLst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Brought</a:t>
            </a:r>
            <a:r>
              <a:rPr kumimoji="0" sz="2000" b="1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grant</a:t>
            </a:r>
            <a:r>
              <a:rPr kumimoji="0" sz="2000" b="1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goals,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objectives,</a:t>
            </a:r>
            <a:r>
              <a:rPr kumimoji="0" sz="2000" b="1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0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activities</a:t>
            </a:r>
            <a:r>
              <a:rPr kumimoji="0" sz="2000" b="1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shared</a:t>
            </a:r>
            <a:r>
              <a:rPr kumimoji="0" sz="2000" b="1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governance</a:t>
            </a:r>
            <a:r>
              <a:rPr kumimoji="0" sz="2000" b="1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transparency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99085" marR="0" lvl="0" indent="-28638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99085" algn="l"/>
              </a:tabLst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Enthusiastic</a:t>
            </a:r>
            <a:r>
              <a:rPr kumimoji="0" sz="2000" b="1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industry</a:t>
            </a:r>
            <a:r>
              <a:rPr kumimoji="0" sz="2000" b="1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support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8026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BDCFF-1475-3C56-CF70-FAE2739C2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18752F1-322A-59BC-91E9-21CF9754F495}"/>
              </a:ext>
            </a:extLst>
          </p:cNvPr>
          <p:cNvSpPr txBox="1"/>
          <p:nvPr/>
        </p:nvSpPr>
        <p:spPr>
          <a:xfrm>
            <a:off x="435791" y="291675"/>
            <a:ext cx="5816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</a:t>
            </a:r>
            <a:r>
              <a:rPr kumimoji="0" sz="1200" b="0" i="0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</a:t>
            </a:r>
            <a:r>
              <a:rPr kumimoji="0" sz="1200" b="0" i="0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08300DFF-6089-C3FE-3307-536FC958AC95}"/>
              </a:ext>
            </a:extLst>
          </p:cNvPr>
          <p:cNvSpPr txBox="1"/>
          <p:nvPr/>
        </p:nvSpPr>
        <p:spPr>
          <a:xfrm>
            <a:off x="1102022" y="291675"/>
            <a:ext cx="876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</a:t>
            </a:r>
            <a:r>
              <a:rPr kumimoji="0" sz="1200" b="0" i="0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K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51CC71C-3360-FB97-3F28-A48C678D598B}"/>
              </a:ext>
            </a:extLst>
          </p:cNvPr>
          <p:cNvSpPr txBox="1"/>
          <p:nvPr/>
        </p:nvSpPr>
        <p:spPr>
          <a:xfrm>
            <a:off x="2066714" y="291675"/>
            <a:ext cx="8058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12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G</a:t>
            </a:r>
            <a:r>
              <a:rPr kumimoji="0" sz="12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5" name="object 5">
            <a:extLst>
              <a:ext uri="{FF2B5EF4-FFF2-40B4-BE49-F238E27FC236}">
                <a16:creationId xmlns:a16="http://schemas.microsoft.com/office/drawing/2014/main" id="{EF6B7D77-AAD4-C2FF-A103-87EDA05022B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547104"/>
            <a:ext cx="12192000" cy="310896"/>
          </a:xfrm>
          <a:prstGeom prst="rect">
            <a:avLst/>
          </a:prstGeom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8B6083E2-D078-BC2A-1BCC-C6587435C4F2}"/>
              </a:ext>
            </a:extLst>
          </p:cNvPr>
          <p:cNvSpPr txBox="1"/>
          <p:nvPr/>
        </p:nvSpPr>
        <p:spPr>
          <a:xfrm>
            <a:off x="7162800" y="2133600"/>
            <a:ext cx="4741545" cy="390969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30"/>
              </a:lnSpc>
              <a:spcBef>
                <a:spcPts val="4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Through</a:t>
            </a:r>
            <a:r>
              <a:rPr kumimoji="0" sz="2800" b="0" i="0" u="none" strike="noStrike" kern="0" cap="none" spc="-9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project,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AHC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aspired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match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high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demand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crop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protection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precision</a:t>
            </a:r>
            <a:r>
              <a:rPr kumimoji="0" sz="2800" b="0" i="0" u="none" strike="noStrike" kern="0" cap="none" spc="-1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agriculture</a:t>
            </a:r>
            <a:r>
              <a:rPr kumimoji="0" sz="2800" b="0" i="0" u="none" strike="noStrike" kern="0" cap="none" spc="-1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technicians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creating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associate</a:t>
            </a:r>
            <a:r>
              <a:rPr kumimoji="0" sz="2800" b="0" i="0" u="none" strike="noStrike" kern="0" cap="none" spc="-9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degrees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for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transfer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well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industry recognized</a:t>
            </a:r>
            <a:r>
              <a:rPr kumimoji="0" sz="2800" b="0" i="0" u="none" strike="noStrike" kern="0" cap="none" spc="-114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certification programs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through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newly</a:t>
            </a:r>
            <a:r>
              <a:rPr kumimoji="0" sz="2800" b="0" i="0" u="none" strike="noStrike" kern="0" cap="none" spc="-1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created pathways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at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community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college</a:t>
            </a:r>
            <a:r>
              <a:rPr kumimoji="0" sz="2800" b="0" i="0" u="none" strike="noStrike" kern="0" cap="none" spc="-9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level.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5EDDDBBF-BD08-E366-07E0-7F0C3A3AAE8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1609344"/>
            <a:ext cx="6534911" cy="435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509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BC9D7-AA62-F7D8-91E4-D3C225EBC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EB8A2B1-4705-88A5-F630-0A3288A41D4D}"/>
              </a:ext>
            </a:extLst>
          </p:cNvPr>
          <p:cNvSpPr txBox="1"/>
          <p:nvPr/>
        </p:nvSpPr>
        <p:spPr>
          <a:xfrm>
            <a:off x="435791" y="291675"/>
            <a:ext cx="5816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</a:t>
            </a:r>
            <a:r>
              <a:rPr kumimoji="0" sz="1200" b="0" i="0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</a:t>
            </a:r>
            <a:r>
              <a:rPr kumimoji="0" sz="1200" b="0" i="0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8CE6E64C-F76D-29B5-0C7C-4552062E52CB}"/>
              </a:ext>
            </a:extLst>
          </p:cNvPr>
          <p:cNvSpPr txBox="1"/>
          <p:nvPr/>
        </p:nvSpPr>
        <p:spPr>
          <a:xfrm>
            <a:off x="1102022" y="291675"/>
            <a:ext cx="876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</a:t>
            </a:r>
            <a:r>
              <a:rPr kumimoji="0" sz="1200" b="0" i="0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K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DE0A939C-8C52-0421-ED79-27C2EBCA4023}"/>
              </a:ext>
            </a:extLst>
          </p:cNvPr>
          <p:cNvSpPr txBox="1"/>
          <p:nvPr/>
        </p:nvSpPr>
        <p:spPr>
          <a:xfrm>
            <a:off x="2066714" y="291675"/>
            <a:ext cx="8058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12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G</a:t>
            </a:r>
            <a:r>
              <a:rPr kumimoji="0" sz="12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5" name="object 5">
            <a:extLst>
              <a:ext uri="{FF2B5EF4-FFF2-40B4-BE49-F238E27FC236}">
                <a16:creationId xmlns:a16="http://schemas.microsoft.com/office/drawing/2014/main" id="{D7348DD5-49A0-1C7C-CF80-079B968D0B2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547104"/>
            <a:ext cx="12192000" cy="310896"/>
          </a:xfrm>
          <a:prstGeom prst="rect">
            <a:avLst/>
          </a:prstGeom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7682DF27-9962-1182-5F93-D33398BA428C}"/>
              </a:ext>
            </a:extLst>
          </p:cNvPr>
          <p:cNvSpPr txBox="1"/>
          <p:nvPr/>
        </p:nvSpPr>
        <p:spPr>
          <a:xfrm>
            <a:off x="2632026" y="738775"/>
            <a:ext cx="6595109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3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Once</a:t>
            </a:r>
            <a:r>
              <a:rPr kumimoji="0" sz="4300" b="0" i="0" u="none" strike="noStrike" kern="0" cap="none" spc="-13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3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4300" b="0" i="0" u="none" strike="noStrike" kern="0" cap="none" spc="-13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3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Grant</a:t>
            </a:r>
            <a:r>
              <a:rPr kumimoji="0" sz="4300" b="0" i="0" u="none" strike="noStrike" kern="0" cap="none" spc="-13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3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Was</a:t>
            </a:r>
            <a:r>
              <a:rPr kumimoji="0" sz="4300" b="0" i="0" u="none" strike="noStrike" kern="0" cap="none" spc="-13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3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Awarded</a:t>
            </a:r>
            <a:endParaRPr kumimoji="0" sz="4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BA23DDB4-A8FF-AFC9-835D-C6BDB6945B4B}"/>
              </a:ext>
            </a:extLst>
          </p:cNvPr>
          <p:cNvSpPr txBox="1"/>
          <p:nvPr/>
        </p:nvSpPr>
        <p:spPr>
          <a:xfrm>
            <a:off x="6242767" y="1382820"/>
            <a:ext cx="5430520" cy="451358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354965" marR="0" lvl="0" indent="-342265" defTabSz="914400" eaLnBrk="1" fontAlgn="auto" latinLnBrk="0" hangingPunct="1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4965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Planning</a:t>
            </a:r>
            <a:r>
              <a:rPr kumimoji="0" sz="2200" b="0" i="0" u="none" strike="noStrike" kern="0" cap="none" spc="-6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200" b="0" i="0" u="none" strike="noStrike" kern="0" cap="none" spc="-5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Implementation</a:t>
            </a:r>
            <a:r>
              <a:rPr kumimoji="0" sz="2200" b="0" i="0" u="none" strike="noStrike" kern="0" cap="none" spc="-1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meetings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54965" marR="0" lvl="0" indent="-342265" defTabSz="914400" eaLnBrk="1" fontAlgn="auto" latinLnBrk="0" hangingPunct="1">
              <a:lnSpc>
                <a:spcPct val="100000"/>
              </a:lnSpc>
              <a:spcBef>
                <a:spcPts val="47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4965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Budget</a:t>
            </a:r>
            <a:r>
              <a:rPr kumimoji="0" sz="2200" b="0" i="0" u="none" strike="noStrike" kern="0" cap="none" spc="-3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Preparation</a:t>
            </a:r>
            <a:r>
              <a:rPr kumimoji="0" sz="2200" b="0" i="0" u="none" strike="noStrike" kern="0" cap="none" spc="-6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within</a:t>
            </a:r>
            <a:r>
              <a:rPr kumimoji="0" sz="2200" b="0" i="0" u="none" strike="noStrike" kern="0" cap="none" spc="-3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Business</a:t>
            </a:r>
            <a:r>
              <a:rPr kumimoji="0" sz="2200" b="0" i="0" u="none" strike="noStrike" kern="0" cap="none" spc="-4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Services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54965" marR="0" lvl="0" indent="-342265" defTabSz="914400" eaLnBrk="1" fontAlgn="auto" latinLnBrk="0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4965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Timeline</a:t>
            </a:r>
            <a:r>
              <a:rPr kumimoji="0" sz="2200" b="0" i="0" u="none" strike="noStrike" kern="0" cap="none" spc="-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2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Check-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ins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54965" marR="0" lvl="0" indent="-342265" defTabSz="914400" eaLnBrk="1" fontAlgn="auto" latinLnBrk="0" hangingPunct="1">
              <a:lnSpc>
                <a:spcPct val="100000"/>
              </a:lnSpc>
              <a:spcBef>
                <a:spcPts val="47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4965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Curriculum</a:t>
            </a:r>
            <a:r>
              <a:rPr kumimoji="0" sz="2200" b="0" i="0" u="none" strike="noStrike" kern="0" cap="none" spc="-6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Development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54965" marR="0" lvl="0" indent="-342265" defTabSz="914400" eaLnBrk="1" fontAlgn="auto" latinLnBrk="0" hangingPunct="1">
              <a:lnSpc>
                <a:spcPct val="100000"/>
              </a:lnSpc>
              <a:spcBef>
                <a:spcPts val="46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4965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Academic</a:t>
            </a:r>
            <a:r>
              <a:rPr kumimoji="0" sz="2200" b="0" i="0" u="none" strike="noStrike" kern="0" cap="none" spc="-6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Process</a:t>
            </a:r>
            <a:r>
              <a:rPr kumimoji="0" sz="2200" b="0" i="0" u="none" strike="noStrike" kern="0" cap="none" spc="-6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200" b="0" i="0" u="none" strike="noStrike" kern="0" cap="none" spc="-6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Institute</a:t>
            </a:r>
            <a:r>
              <a:rPr kumimoji="0" sz="2200" b="0" i="0" u="none" strike="noStrike" kern="0" cap="none" spc="-7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Class</a:t>
            </a:r>
            <a:r>
              <a:rPr kumimoji="0" sz="2200" b="0" i="0" u="none" strike="noStrike" kern="0" cap="none" spc="-7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Offerings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54965" marR="0" lvl="0" indent="-342265" defTabSz="914400" eaLnBrk="1" fontAlgn="auto" latinLnBrk="0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4965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Purchasing</a:t>
            </a:r>
            <a:r>
              <a:rPr kumimoji="0" sz="2200" b="0" i="0" u="none" strike="noStrike" kern="0" cap="none" spc="-6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Supplies</a:t>
            </a:r>
            <a:r>
              <a:rPr kumimoji="0" sz="2200" b="0" i="0" u="none" strike="noStrike" kern="0" cap="none" spc="-4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200" b="0" i="0" u="none" strike="noStrike" kern="0" cap="none" spc="-5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Equipment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55600" marR="158115" lvl="0" indent="-342900" defTabSz="914400" eaLnBrk="1" fontAlgn="auto" latinLnBrk="0" hangingPunct="1">
              <a:lnSpc>
                <a:spcPts val="2110"/>
              </a:lnSpc>
              <a:spcBef>
                <a:spcPts val="98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5600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Coordinating</a:t>
            </a:r>
            <a:r>
              <a:rPr kumimoji="0" sz="2200" b="0" i="0" u="none" strike="noStrike" kern="0" cap="none" spc="-7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200" b="0" i="0" u="none" strike="noStrike" kern="0" cap="none" spc="-5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Public</a:t>
            </a:r>
            <a:r>
              <a:rPr kumimoji="0" sz="2200" b="0" i="0" u="none" strike="noStrike" kern="0" cap="none" spc="-7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Affairs</a:t>
            </a:r>
            <a:r>
              <a:rPr kumimoji="0" sz="2200" b="0" i="0" u="none" strike="noStrike" kern="0" cap="none" spc="-5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200" b="0" i="0" u="none" strike="noStrike" kern="0" cap="none" spc="-4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promote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new</a:t>
            </a:r>
            <a:r>
              <a:rPr kumimoji="0" sz="2200" b="0" i="0" u="none" strike="noStrike" kern="0" cap="none" spc="-3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programs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55600" marR="34925" lvl="0" indent="-342900" defTabSz="914400" eaLnBrk="1" fontAlgn="auto" latinLnBrk="0" hangingPunct="1">
              <a:lnSpc>
                <a:spcPts val="211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5600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Industry</a:t>
            </a:r>
            <a:r>
              <a:rPr kumimoji="0" sz="2200" b="0" i="0" u="none" strike="noStrike" kern="0" cap="none" spc="-4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Partnerships</a:t>
            </a:r>
            <a:r>
              <a:rPr kumimoji="0" sz="2200" b="0" i="0" u="none" strike="noStrike" kern="0" cap="none" spc="-4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200" b="0" i="0" u="none" strike="noStrike" kern="0" cap="none" spc="-4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Guidance</a:t>
            </a:r>
            <a:r>
              <a:rPr kumimoji="0" sz="2200" b="0" i="0" u="none" strike="noStrike" kern="0" cap="none" spc="-3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–</a:t>
            </a:r>
            <a:r>
              <a:rPr kumimoji="0" sz="2200" b="0" i="0" u="none" strike="noStrike" kern="0" cap="none" spc="-3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robust </a:t>
            </a:r>
            <a:r>
              <a:rPr kumimoji="0" sz="2200" b="0" i="0" u="none" strike="noStrike" kern="0" cap="none" spc="-2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BILT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54965" marR="0" lvl="0" indent="-342265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4965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High</a:t>
            </a:r>
            <a:r>
              <a:rPr kumimoji="0" sz="2200" b="0" i="0" u="none" strike="noStrike" kern="0" cap="none" spc="-6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school</a:t>
            </a:r>
            <a:r>
              <a:rPr kumimoji="0" sz="2200" b="0" i="0" u="none" strike="noStrike" kern="0" cap="none" spc="-5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200" b="0" i="0" u="none" strike="noStrike" kern="0" cap="none" spc="-6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community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outreach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54965" marR="0" lvl="0" indent="-342265" defTabSz="914400" eaLnBrk="1" fontAlgn="auto" latinLnBrk="0" hangingPunct="1">
              <a:lnSpc>
                <a:spcPct val="100000"/>
              </a:lnSpc>
              <a:spcBef>
                <a:spcPts val="47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4965" algn="l"/>
              </a:tabLst>
              <a:defRPr/>
            </a:pP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Internships</a:t>
            </a:r>
            <a:r>
              <a:rPr kumimoji="0" sz="2200" b="0" i="0" u="none" strike="noStrike" kern="0" cap="none" spc="-4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200" b="0" i="0" u="none" strike="noStrike" kern="0" cap="none" spc="-4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Paid</a:t>
            </a:r>
            <a:r>
              <a:rPr kumimoji="0" sz="2200" b="0" i="0" u="none" strike="noStrike" kern="0" cap="none" spc="-4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r>
              <a:rPr kumimoji="0" sz="2200" b="0" i="0" u="none" strike="noStrike" kern="0" cap="none" spc="-3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Experience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8" name="object 8">
            <a:extLst>
              <a:ext uri="{FF2B5EF4-FFF2-40B4-BE49-F238E27FC236}">
                <a16:creationId xmlns:a16="http://schemas.microsoft.com/office/drawing/2014/main" id="{210A181F-8FE5-1F9B-E8DF-2586622857D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1647" y="1802892"/>
            <a:ext cx="5836907" cy="388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8776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77FBDE9-48AA-EDE3-0D5F-312B92FC4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856EF060-AB90-3F75-DA45-6B4E22EA865E}"/>
              </a:ext>
            </a:extLst>
          </p:cNvPr>
          <p:cNvGrpSpPr/>
          <p:nvPr/>
        </p:nvGrpSpPr>
        <p:grpSpPr>
          <a:xfrm>
            <a:off x="0" y="0"/>
            <a:ext cx="8648700" cy="6855459"/>
            <a:chOff x="0" y="0"/>
            <a:chExt cx="8648700" cy="6855459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47CEEEC6-C35E-8B99-8136-A99E73F2522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183379" cy="685501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C99630CF-9E2A-9EDC-15CF-03E1D6F42A1A}"/>
                </a:ext>
              </a:extLst>
            </p:cNvPr>
            <p:cNvSpPr/>
            <p:nvPr/>
          </p:nvSpPr>
          <p:spPr>
            <a:xfrm>
              <a:off x="3640835" y="1341119"/>
              <a:ext cx="5008245" cy="4594860"/>
            </a:xfrm>
            <a:custGeom>
              <a:avLst/>
              <a:gdLst/>
              <a:ahLst/>
              <a:cxnLst/>
              <a:rect l="l" t="t" r="r" b="b"/>
              <a:pathLst>
                <a:path w="5008245" h="4594860">
                  <a:moveTo>
                    <a:pt x="5007864" y="0"/>
                  </a:moveTo>
                  <a:lnTo>
                    <a:pt x="0" y="0"/>
                  </a:lnTo>
                  <a:lnTo>
                    <a:pt x="0" y="4594860"/>
                  </a:lnTo>
                  <a:lnTo>
                    <a:pt x="5007864" y="4594860"/>
                  </a:lnTo>
                  <a:lnTo>
                    <a:pt x="5007864" y="0"/>
                  </a:lnTo>
                  <a:close/>
                </a:path>
              </a:pathLst>
            </a:custGeom>
            <a:solidFill>
              <a:srgbClr val="FFCD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30B37247-7604-4910-8B74-B4B35BB0960B}"/>
              </a:ext>
            </a:extLst>
          </p:cNvPr>
          <p:cNvSpPr txBox="1"/>
          <p:nvPr/>
        </p:nvSpPr>
        <p:spPr>
          <a:xfrm>
            <a:off x="3922198" y="2979779"/>
            <a:ext cx="493395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“</a:t>
            </a:r>
            <a:endParaRPr kumimoji="0" sz="8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67CB1C66-6E12-F751-3019-559883DD2B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106598" y="288231"/>
            <a:ext cx="28536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0" dirty="0">
                <a:solidFill>
                  <a:srgbClr val="000000"/>
                </a:solidFill>
              </a:rPr>
              <a:t>Challenges</a:t>
            </a:r>
            <a:endParaRPr sz="4800" dirty="0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C283F14-ABE2-D1D1-864B-7877EA153794}"/>
              </a:ext>
            </a:extLst>
          </p:cNvPr>
          <p:cNvSpPr txBox="1"/>
          <p:nvPr/>
        </p:nvSpPr>
        <p:spPr>
          <a:xfrm>
            <a:off x="8827085" y="1348728"/>
            <a:ext cx="3068320" cy="3794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398145" lvl="0" indent="-287020" defTabSz="914400" eaLnBrk="1" fontAlgn="auto" latinLnBrk="0" hangingPunct="1">
              <a:lnSpc>
                <a:spcPct val="13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99085" algn="l"/>
              </a:tabLst>
              <a:defRPr/>
            </a:pPr>
            <a:r>
              <a:rPr kumimoji="0" sz="1900" b="1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Navigating</a:t>
            </a:r>
            <a:r>
              <a:rPr kumimoji="0" sz="1900" b="1" i="0" u="none" strike="noStrike" kern="0" cap="none" spc="-6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900" b="1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curriculum </a:t>
            </a:r>
            <a:r>
              <a:rPr kumimoji="0" sz="1900" b="1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development</a:t>
            </a:r>
            <a:r>
              <a:rPr kumimoji="0" sz="1900" b="1" i="0" u="none" strike="noStrike" kern="0" cap="none" spc="-1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900" b="1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processes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99085" marR="0" lvl="0" indent="-286385" defTabSz="914400" eaLnBrk="1" fontAlgn="auto" latinLnBrk="0" hangingPunct="1">
              <a:lnSpc>
                <a:spcPct val="100000"/>
              </a:lnSpc>
              <a:spcBef>
                <a:spcPts val="168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99085" algn="l"/>
              </a:tabLst>
              <a:defRPr/>
            </a:pPr>
            <a:r>
              <a:rPr kumimoji="0" sz="1900" b="1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Lab</a:t>
            </a:r>
            <a:r>
              <a:rPr kumimoji="0" sz="1900" b="1" i="0" u="none" strike="noStrike" kern="0" cap="none" spc="-2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900" b="1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space/</a:t>
            </a:r>
            <a:r>
              <a:rPr kumimoji="0" sz="1900" b="1" i="0" u="none" strike="noStrike" kern="0" cap="none" spc="-2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900" b="1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Scheduling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99085" marR="134620" lvl="0" indent="-287020" defTabSz="914400" eaLnBrk="1" fontAlgn="auto" latinLnBrk="0" hangingPunct="1">
              <a:lnSpc>
                <a:spcPct val="130000"/>
              </a:lnSpc>
              <a:spcBef>
                <a:spcPts val="994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99085" algn="l"/>
              </a:tabLst>
              <a:defRPr/>
            </a:pPr>
            <a:r>
              <a:rPr kumimoji="0" sz="1900" b="1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Insufficient</a:t>
            </a:r>
            <a:r>
              <a:rPr kumimoji="0" sz="1900" b="1" i="0" u="none" strike="noStrike" kern="0" cap="none" spc="-9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900" b="1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administrative </a:t>
            </a:r>
            <a:r>
              <a:rPr kumimoji="0" sz="1900" b="1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900" b="1" i="0" u="none" strike="noStrike" kern="0" cap="none" spc="-5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900" b="1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farm</a:t>
            </a:r>
            <a:r>
              <a:rPr kumimoji="0" sz="1900" b="1" i="0" u="none" strike="noStrike" kern="0" cap="none" spc="-4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900" b="1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management staffing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99085" marR="5080" lvl="0" indent="-287020" defTabSz="91440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99085" algn="l"/>
              </a:tabLst>
              <a:defRPr/>
            </a:pPr>
            <a:r>
              <a:rPr kumimoji="0" sz="1900" b="1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Coordinating</a:t>
            </a:r>
            <a:r>
              <a:rPr kumimoji="0" sz="1900" b="1" i="0" u="none" strike="noStrike" kern="0" cap="none" spc="-3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900" b="1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900" b="1" i="0" u="none" strike="noStrike" kern="0" cap="none" spc="-2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900" b="1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timing</a:t>
            </a:r>
            <a:r>
              <a:rPr kumimoji="0" sz="1900" b="1" i="0" u="none" strike="noStrike" kern="0" cap="none" spc="-3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900" b="1" i="0" u="none" strike="noStrike" kern="0" cap="none" spc="-2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1900" b="1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grant</a:t>
            </a:r>
            <a:r>
              <a:rPr kumimoji="0" sz="1900" b="1" i="0" u="none" strike="noStrike" kern="0" cap="none" spc="-7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900" b="1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expectations</a:t>
            </a:r>
            <a:r>
              <a:rPr kumimoji="0" sz="1900" b="1" i="0" u="none" strike="noStrike" kern="0" cap="none" spc="-4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900" b="1" i="0" u="none" strike="noStrike" kern="0" cap="none" spc="-2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1900" b="1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reality</a:t>
            </a:r>
            <a:r>
              <a:rPr kumimoji="0" sz="1900" b="1" i="0" u="none" strike="noStrike" kern="0" cap="none" spc="-6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900" b="1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(i.e.:</a:t>
            </a:r>
            <a:r>
              <a:rPr kumimoji="0" sz="1900" b="1" i="0" u="none" strike="noStrike" kern="0" cap="none" spc="-35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900" b="1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C-</a:t>
            </a:r>
            <a:r>
              <a:rPr kumimoji="0" sz="1900" b="1" i="0" u="none" strike="noStrike" kern="0" cap="none" spc="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19</a:t>
            </a:r>
            <a:r>
              <a:rPr kumimoji="0" sz="1900" b="1" i="0" u="none" strike="noStrike" kern="0" cap="none" spc="-5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900" b="1" i="0" u="none" strike="noStrike" kern="0" cap="none" spc="-10" normalizeH="0" baseline="0" noProof="0" dirty="0">
                <a:ln>
                  <a:noFill/>
                </a:ln>
                <a:solidFill>
                  <a:srgbClr val="002578"/>
                </a:solidFill>
                <a:effectLst/>
                <a:uLnTx/>
                <a:uFillTx/>
                <a:latin typeface="Calibri"/>
                <a:cs typeface="Calibri"/>
              </a:rPr>
              <a:t>Pandemic)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8" name="object 8">
            <a:extLst>
              <a:ext uri="{FF2B5EF4-FFF2-40B4-BE49-F238E27FC236}">
                <a16:creationId xmlns:a16="http://schemas.microsoft.com/office/drawing/2014/main" id="{67D53982-ED09-4229-A8ED-03298AA33F0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13935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33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7B64F-81CF-E875-9228-B1FEEA8F4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94A8F03-7419-F64F-EE5F-6D460AEA9561}"/>
              </a:ext>
            </a:extLst>
          </p:cNvPr>
          <p:cNvSpPr txBox="1"/>
          <p:nvPr/>
        </p:nvSpPr>
        <p:spPr>
          <a:xfrm>
            <a:off x="435791" y="291675"/>
            <a:ext cx="24364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 L A</a:t>
            </a:r>
            <a:r>
              <a:rPr kumimoji="0" sz="1200" b="0" i="0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</a:t>
            </a:r>
            <a:r>
              <a:rPr kumimoji="0" sz="1200" b="0" i="0" u="none" strike="noStrike" kern="0" cap="none" spc="1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</a:t>
            </a:r>
            <a:r>
              <a:rPr kumimoji="0" sz="12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</a:t>
            </a:r>
            <a:r>
              <a:rPr kumimoji="0" sz="1200" b="0" i="0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K</a:t>
            </a:r>
            <a:r>
              <a:rPr kumimoji="0" sz="1200" b="0" i="0" u="none" strike="noStrike" kern="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 L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1200" b="0" i="0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G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AABB9787-2292-06FC-81D8-30EF4F5CEE3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547104"/>
            <a:ext cx="12192000" cy="310896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F64504FC-FB8B-D47A-ADEC-A1EA3268FF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8016" y="781070"/>
            <a:ext cx="833755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Leveraging</a:t>
            </a:r>
            <a:r>
              <a:rPr spc="-105" dirty="0"/>
              <a:t> </a:t>
            </a:r>
            <a:r>
              <a:rPr dirty="0"/>
              <a:t>the</a:t>
            </a:r>
            <a:r>
              <a:rPr spc="-120" dirty="0"/>
              <a:t> </a:t>
            </a:r>
            <a:r>
              <a:rPr dirty="0"/>
              <a:t>College</a:t>
            </a:r>
            <a:r>
              <a:rPr spc="-120" dirty="0"/>
              <a:t> </a:t>
            </a:r>
            <a:r>
              <a:rPr spc="-10" dirty="0"/>
              <a:t>Infrastructure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A8084499-A1A7-F181-0F36-7F6FC76413AE}"/>
              </a:ext>
            </a:extLst>
          </p:cNvPr>
          <p:cNvSpPr txBox="1"/>
          <p:nvPr/>
        </p:nvSpPr>
        <p:spPr>
          <a:xfrm>
            <a:off x="7336346" y="1546703"/>
            <a:ext cx="4392930" cy="473583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355600" marR="5080" lvl="0" indent="-342900" defTabSz="914400" eaLnBrk="1" fontAlgn="auto" latinLnBrk="0" hangingPunct="1">
              <a:lnSpc>
                <a:spcPts val="211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5600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Grants</a:t>
            </a:r>
            <a:r>
              <a:rPr kumimoji="0" sz="2200" b="0" i="0" u="none" strike="noStrike" kern="0" cap="none" spc="-7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Office</a:t>
            </a:r>
            <a:r>
              <a:rPr kumimoji="0" sz="2200" b="0" i="0" u="none" strike="noStrike" kern="0" cap="none" spc="-6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helps</a:t>
            </a:r>
            <a:r>
              <a:rPr kumimoji="0" sz="2200" b="0" i="0" u="none" strike="noStrike" kern="0" cap="none" spc="-8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200" b="0" i="0" u="none" strike="noStrike" kern="0" cap="none" spc="-6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get</a:t>
            </a:r>
            <a:r>
              <a:rPr kumimoji="0" sz="2200" b="0" i="0" u="none" strike="noStrike" kern="0" cap="none" spc="-7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grants</a:t>
            </a:r>
            <a:r>
              <a:rPr kumimoji="0" sz="2200" b="0" i="0" u="none" strike="noStrike" kern="0" cap="none" spc="-7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off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200" b="0" i="0" u="none" strike="noStrike" kern="0" cap="none" spc="-4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ground</a:t>
            </a:r>
            <a:r>
              <a:rPr kumimoji="0" sz="2200" b="0" i="0" u="none" strike="noStrike" kern="0" cap="none" spc="-7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2200" b="0" i="0" u="none" strike="noStrike" kern="0" cap="none" spc="-5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creating</a:t>
            </a:r>
            <a:r>
              <a:rPr kumimoji="0" sz="2200" b="0" i="0" u="none" strike="noStrike" kern="0" cap="none" spc="-6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timelines,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plans,</a:t>
            </a:r>
            <a:r>
              <a:rPr kumimoji="0" sz="2200" b="0" i="0" u="none" strike="noStrike" kern="0" cap="none" spc="-6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data</a:t>
            </a:r>
            <a:r>
              <a:rPr kumimoji="0" sz="2200" b="0" i="0" u="none" strike="noStrike" kern="0" cap="none" spc="-5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collection,</a:t>
            </a:r>
            <a:r>
              <a:rPr kumimoji="0" sz="2200" b="0" i="0" u="none" strike="noStrike" kern="0" cap="none" spc="-3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200" b="0" i="0" u="none" strike="noStrike" kern="0" cap="none" spc="-5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budget </a:t>
            </a:r>
            <a:r>
              <a:rPr kumimoji="0" sz="2200" b="0" i="0" u="none" strike="noStrike" kern="0" cap="none" spc="-2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set-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up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55600" marR="10795" lvl="0" indent="-342900" defTabSz="914400" eaLnBrk="1" fontAlgn="auto" latinLnBrk="0" hangingPunct="1">
              <a:lnSpc>
                <a:spcPts val="2110"/>
              </a:lnSpc>
              <a:spcBef>
                <a:spcPts val="10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5600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Business</a:t>
            </a:r>
            <a:r>
              <a:rPr kumimoji="0" sz="2200" b="0" i="0" u="none" strike="noStrike" kern="0" cap="none" spc="-4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Services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–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Fiscal</a:t>
            </a:r>
            <a:r>
              <a:rPr kumimoji="0" sz="2200" b="0" i="0" u="none" strike="noStrike" kern="0" cap="none" spc="-4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Reporting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200" b="0" i="0" u="none" strike="noStrike" kern="0" cap="none" spc="-1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Compliance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54965" marR="0" lvl="0" indent="-342265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4965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Public</a:t>
            </a:r>
            <a:r>
              <a:rPr kumimoji="0" sz="2200" b="0" i="0" u="none" strike="noStrike" kern="0" cap="none" spc="-4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Affairs</a:t>
            </a:r>
            <a:r>
              <a:rPr kumimoji="0" sz="2200" b="0" i="0" u="none" strike="noStrike" kern="0" cap="none" spc="-3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–</a:t>
            </a:r>
            <a:r>
              <a:rPr kumimoji="0" sz="2200" b="0" i="0" u="none" strike="noStrike" kern="0" cap="none" spc="-3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Promotion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54965" marR="0" lvl="0" indent="-342265" defTabSz="914400" eaLnBrk="1" fontAlgn="auto" latinLnBrk="0" hangingPunct="1">
              <a:lnSpc>
                <a:spcPct val="100000"/>
              </a:lnSpc>
              <a:spcBef>
                <a:spcPts val="47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4965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Academic</a:t>
            </a:r>
            <a:r>
              <a:rPr kumimoji="0" sz="2200" b="0" i="0" u="none" strike="noStrike" kern="0" cap="none" spc="-5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Affairs</a:t>
            </a:r>
            <a:r>
              <a:rPr kumimoji="0" sz="2200" b="0" i="0" u="none" strike="noStrike" kern="0" cap="none" spc="-5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–</a:t>
            </a:r>
            <a:r>
              <a:rPr kumimoji="0" sz="2200" b="0" i="0" u="none" strike="noStrike" kern="0" cap="none" spc="-6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Scheduling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54965" marR="0" lvl="0" indent="-342265" defTabSz="914400" eaLnBrk="1" fontAlgn="auto" latinLnBrk="0" hangingPunct="1">
              <a:lnSpc>
                <a:spcPct val="100000"/>
              </a:lnSpc>
              <a:spcBef>
                <a:spcPts val="46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4965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Deans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–</a:t>
            </a:r>
            <a:r>
              <a:rPr kumimoji="0" sz="2200" b="0" i="0" u="none" strike="noStrike" kern="0" cap="none" spc="-2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Hiring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55600" marR="765175" lvl="0" indent="-342900" defTabSz="914400" eaLnBrk="1" fontAlgn="auto" latinLnBrk="0" hangingPunct="1">
              <a:lnSpc>
                <a:spcPts val="2110"/>
              </a:lnSpc>
              <a:spcBef>
                <a:spcPts val="99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5600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Career</a:t>
            </a:r>
            <a:r>
              <a:rPr kumimoji="0" sz="2200" b="0" i="0" u="none" strike="noStrike" kern="0" cap="none" spc="-6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Center</a:t>
            </a:r>
            <a:r>
              <a:rPr kumimoji="0" sz="2200" b="0" i="0" u="none" strike="noStrike" kern="0" cap="none" spc="-3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2200" b="0" i="0" u="none" strike="noStrike" kern="0" cap="none" spc="-4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Partnership</a:t>
            </a:r>
            <a:r>
              <a:rPr kumimoji="0" sz="2200" b="0" i="0" u="none" strike="noStrike" kern="0" cap="none" spc="-7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5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/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Outreach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54965" marR="0" lvl="0" indent="-342265" defTabSz="914400" eaLnBrk="1" fontAlgn="auto" latinLnBrk="0" hangingPunct="1">
              <a:lnSpc>
                <a:spcPct val="100000"/>
              </a:lnSpc>
              <a:spcBef>
                <a:spcPts val="484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4965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CTE</a:t>
            </a:r>
            <a:r>
              <a:rPr kumimoji="0" sz="2200" b="0" i="0" u="none" strike="noStrike" kern="0" cap="none" spc="-3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Grants</a:t>
            </a:r>
            <a:r>
              <a:rPr kumimoji="0" sz="2200" b="0" i="0" u="none" strike="noStrike" kern="0" cap="none" spc="-3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–</a:t>
            </a:r>
            <a:r>
              <a:rPr kumimoji="0" sz="2200" b="0" i="0" u="none" strike="noStrike" kern="0" cap="none" spc="-3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Financial</a:t>
            </a:r>
            <a:r>
              <a:rPr kumimoji="0" sz="2200" b="0" i="0" u="none" strike="noStrike" kern="0" cap="none" spc="-5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Back-</a:t>
            </a:r>
            <a:r>
              <a:rPr kumimoji="0" sz="2200" b="0" i="0" u="none" strike="noStrike" kern="0" cap="none" spc="-3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up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55600" marR="44450" lvl="0" indent="-342900" defTabSz="914400" eaLnBrk="1" fontAlgn="auto" latinLnBrk="0" hangingPunct="1">
              <a:lnSpc>
                <a:spcPts val="2110"/>
              </a:lnSpc>
              <a:spcBef>
                <a:spcPts val="98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5600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Student</a:t>
            </a:r>
            <a:r>
              <a:rPr kumimoji="0" sz="2200" b="0" i="0" u="none" strike="noStrike" kern="0" cap="none" spc="-4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Activities</a:t>
            </a:r>
            <a:r>
              <a:rPr kumimoji="0" sz="2200" b="0" i="0" u="none" strike="noStrike" kern="0" cap="none" spc="-4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–</a:t>
            </a:r>
            <a:r>
              <a:rPr kumimoji="0" sz="2200" b="0" i="0" u="none" strike="noStrike" kern="0" cap="none" spc="-3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clubs,</a:t>
            </a:r>
            <a:r>
              <a:rPr kumimoji="0" sz="2200" b="0" i="0" u="none" strike="noStrike" kern="0" cap="none" spc="-6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outreach events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6" name="object 6">
            <a:extLst>
              <a:ext uri="{FF2B5EF4-FFF2-40B4-BE49-F238E27FC236}">
                <a16:creationId xmlns:a16="http://schemas.microsoft.com/office/drawing/2014/main" id="{86D5EC87-2AE4-E10B-747F-7186FA3B7DD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728" y="1932432"/>
            <a:ext cx="7066787" cy="397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2467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14D17-0D45-F0FA-ACEC-1A60E2CB5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CA114F5-4C47-60A7-3FF5-D104CC6D39F3}"/>
              </a:ext>
            </a:extLst>
          </p:cNvPr>
          <p:cNvSpPr txBox="1"/>
          <p:nvPr/>
        </p:nvSpPr>
        <p:spPr>
          <a:xfrm>
            <a:off x="435791" y="291675"/>
            <a:ext cx="24364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 L A</a:t>
            </a:r>
            <a:r>
              <a:rPr kumimoji="0" sz="1200" b="0" i="0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</a:t>
            </a:r>
            <a:r>
              <a:rPr kumimoji="0" sz="1200" b="0" i="0" u="none" strike="noStrike" kern="0" cap="none" spc="1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</a:t>
            </a:r>
            <a:r>
              <a:rPr kumimoji="0" sz="12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</a:t>
            </a:r>
            <a:r>
              <a:rPr kumimoji="0" sz="1200" b="0" i="0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K</a:t>
            </a:r>
            <a:r>
              <a:rPr kumimoji="0" sz="1200" b="0" i="0" u="none" strike="noStrike" kern="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 L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1200" b="0" i="0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G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3A112D66-023A-AF49-4E63-28B8ABAB4AF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547104"/>
            <a:ext cx="12192000" cy="310896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3C75D90C-F186-FDCE-9C56-D0158CF09C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Institutionalization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E81B295-C170-F126-8C13-9262363C7613}"/>
              </a:ext>
            </a:extLst>
          </p:cNvPr>
          <p:cNvSpPr txBox="1"/>
          <p:nvPr/>
        </p:nvSpPr>
        <p:spPr>
          <a:xfrm>
            <a:off x="7336346" y="891032"/>
            <a:ext cx="4063365" cy="13792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5080" lvl="0" indent="-342900" defTabSz="914400" eaLnBrk="1" fontAlgn="auto" latinLnBrk="0" hangingPunct="1">
              <a:lnSpc>
                <a:spcPts val="2590"/>
              </a:lnSpc>
              <a:spcBef>
                <a:spcPts val="4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56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Allan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Hancock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College dramatically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expanded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its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agriculture</a:t>
            </a:r>
            <a:r>
              <a:rPr kumimoji="0" sz="2400" b="0" i="0" u="none" strike="noStrike" kern="0" cap="none" spc="-13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course,</a:t>
            </a:r>
            <a:r>
              <a:rPr kumimoji="0" sz="2400" b="0" i="0" u="none" strike="noStrike" kern="0" cap="none" spc="-10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certificate,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degree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offerings.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2A224126-E3D6-40EB-D4CF-CFFCBA2C1B4D}"/>
              </a:ext>
            </a:extLst>
          </p:cNvPr>
          <p:cNvSpPr txBox="1"/>
          <p:nvPr/>
        </p:nvSpPr>
        <p:spPr>
          <a:xfrm>
            <a:off x="7336346" y="2791459"/>
            <a:ext cx="4566285" cy="335407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5080" lvl="0" indent="-342900" defTabSz="914400" eaLnBrk="1" fontAlgn="auto" latinLnBrk="0" hangingPunct="1">
              <a:lnSpc>
                <a:spcPts val="2590"/>
              </a:lnSpc>
              <a:spcBef>
                <a:spcPts val="4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56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Creating</a:t>
            </a:r>
            <a:r>
              <a:rPr kumimoji="0" sz="2400" b="0" i="0" u="none" strike="noStrike" kern="0" cap="none" spc="-10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Precision</a:t>
            </a:r>
            <a:r>
              <a:rPr kumimoji="0" sz="2400" b="0" i="0" u="none" strike="noStrike" kern="0" cap="none" spc="-10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Agriculture</a:t>
            </a:r>
            <a:r>
              <a:rPr kumimoji="0" sz="2400" b="0" i="0" u="none" strike="noStrike" kern="0" cap="none" spc="-9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Crop</a:t>
            </a:r>
            <a:r>
              <a:rPr kumimoji="0" sz="2400" b="0" i="0" u="none" strike="noStrike" kern="0" cap="none" spc="-8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Protection</a:t>
            </a:r>
            <a:r>
              <a:rPr kumimoji="0" sz="2400" b="0" i="0" u="none" strike="noStrike" kern="0" cap="none" spc="-8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Pathways</a:t>
            </a:r>
            <a:r>
              <a:rPr kumimoji="0" sz="2400" b="0" i="0" u="none" strike="noStrike" kern="0" cap="none" spc="-8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via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Industry</a:t>
            </a:r>
            <a:r>
              <a:rPr kumimoji="0" sz="2400" b="0" i="0" u="none" strike="noStrike" kern="0" cap="none" spc="-10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Partnerships”</a:t>
            </a:r>
            <a:r>
              <a:rPr kumimoji="0" sz="2400" b="0" i="0" u="none" strike="noStrike" kern="0" cap="none" spc="-9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(NSF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Award</a:t>
            </a:r>
            <a:r>
              <a:rPr kumimoji="0" sz="2400" b="0" i="0" u="none" strike="noStrike" kern="0" cap="none" spc="-9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#1800889,</a:t>
            </a:r>
            <a:r>
              <a:rPr kumimoji="0" sz="2400" b="0" i="0" u="none" strike="noStrike" kern="0" cap="none" spc="-7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$269,220;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55600" marR="188595" lvl="0" indent="0" defTabSz="914400" eaLnBrk="1" fontAlgn="auto" latinLnBrk="0" hangingPunct="1">
              <a:lnSpc>
                <a:spcPts val="259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2018-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2021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extension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through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2023),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resulted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development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degrees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in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Agricultural</a:t>
            </a:r>
            <a:r>
              <a:rPr kumimoji="0" sz="2400" b="0" i="0" u="none" strike="noStrike" kern="0" cap="none" spc="-10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Science,</a:t>
            </a:r>
            <a:r>
              <a:rPr kumimoji="0" sz="2400" b="0" i="0" u="none" strike="noStrike" kern="0" cap="none" spc="-8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Agricultural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Plant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Science,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Agricultural Business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F38321FD-4048-0E50-0788-54CACF8CFDC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2084" y="1993391"/>
            <a:ext cx="5961887" cy="397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153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B3090-3214-F89D-DD22-D1EAA3D2F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FAF5C064-25A3-E26E-8CAB-85B27CDB7F77}"/>
              </a:ext>
            </a:extLst>
          </p:cNvPr>
          <p:cNvSpPr txBox="1"/>
          <p:nvPr/>
        </p:nvSpPr>
        <p:spPr>
          <a:xfrm>
            <a:off x="435791" y="291675"/>
            <a:ext cx="24364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 L A</a:t>
            </a:r>
            <a:r>
              <a:rPr kumimoji="0" sz="1200" b="0" i="0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</a:t>
            </a:r>
            <a:r>
              <a:rPr kumimoji="0" sz="1200" b="0" i="0" u="none" strike="noStrike" kern="0" cap="none" spc="1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</a:t>
            </a:r>
            <a:r>
              <a:rPr kumimoji="0" sz="12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</a:t>
            </a:r>
            <a:r>
              <a:rPr kumimoji="0" sz="1200" b="0" i="0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K</a:t>
            </a:r>
            <a:r>
              <a:rPr kumimoji="0" sz="1200" b="0" i="0" u="none" strike="noStrike" kern="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 L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1200" b="0" i="0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G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3A775276-5026-0070-9820-525BCAE803A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547104"/>
            <a:ext cx="12192000" cy="310896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08942A5D-4A95-80C7-58A4-DBEECE26CD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Institutionalization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182F1D62-3544-E8F7-5836-FAC36C920924}"/>
              </a:ext>
            </a:extLst>
          </p:cNvPr>
          <p:cNvSpPr txBox="1"/>
          <p:nvPr/>
        </p:nvSpPr>
        <p:spPr>
          <a:xfrm>
            <a:off x="6875194" y="926199"/>
            <a:ext cx="4606290" cy="10496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5080" lvl="0" indent="-342900" defTabSz="914400" eaLnBrk="1" fontAlgn="auto" latinLnBrk="0" hangingPunct="1">
              <a:lnSpc>
                <a:spcPts val="2590"/>
              </a:lnSpc>
              <a:spcBef>
                <a:spcPts val="4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560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Certificates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Crop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Protection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Pest</a:t>
            </a:r>
            <a:r>
              <a:rPr kumimoji="0" sz="2400" b="0" i="0" u="none" strike="noStrike" kern="0" cap="none" spc="-9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Control</a:t>
            </a:r>
            <a:r>
              <a:rPr kumimoji="0" sz="2400" b="0" i="0" u="none" strike="noStrike" kern="0" cap="none" spc="-9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Adviser</a:t>
            </a:r>
            <a:r>
              <a:rPr kumimoji="0" sz="2400" b="0" i="0" u="none" strike="noStrike" kern="0" cap="none" spc="-8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Preparation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were</a:t>
            </a:r>
            <a:r>
              <a:rPr kumimoji="0" sz="2400" b="0" i="0" u="none" strike="noStrike" kern="0" cap="none" spc="-9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created.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E3392035-5E13-0F54-441A-B2AB0BF3D182}"/>
              </a:ext>
            </a:extLst>
          </p:cNvPr>
          <p:cNvSpPr txBox="1"/>
          <p:nvPr/>
        </p:nvSpPr>
        <p:spPr>
          <a:xfrm>
            <a:off x="6875194" y="2497443"/>
            <a:ext cx="5046980" cy="269557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5080" lvl="0" indent="-342900" defTabSz="914400" eaLnBrk="1" fontAlgn="auto" latinLnBrk="0" hangingPunct="1">
              <a:lnSpc>
                <a:spcPts val="2590"/>
              </a:lnSpc>
              <a:spcBef>
                <a:spcPts val="4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5560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Established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new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Precision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Agriculture</a:t>
            </a:r>
            <a:r>
              <a:rPr kumimoji="0" sz="2400" b="0" i="0" u="none" strike="noStrike" kern="0" cap="none" spc="-8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2400" b="0" i="0" u="none" strike="noStrike" kern="0" cap="none" spc="-8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including</a:t>
            </a:r>
            <a:r>
              <a:rPr kumimoji="0" sz="2400" b="0" i="0" u="none" strike="noStrike" kern="0" cap="none" spc="-8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one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new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course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precision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agriculture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which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combine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existing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agriculture,</a:t>
            </a:r>
            <a:r>
              <a:rPr kumimoji="0" sz="2400" b="0" i="0" u="none" strike="noStrike" kern="0" cap="none" spc="-9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industrial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technology,</a:t>
            </a:r>
            <a:r>
              <a:rPr kumimoji="0" sz="2400" b="0" i="0" u="none" strike="noStrike" kern="0" cap="none" spc="-8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Geographic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Information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Systems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(GIS)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courses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new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certificate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degree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Precision</a:t>
            </a:r>
            <a:r>
              <a:rPr kumimoji="0" sz="2400" b="0" i="0" u="none" strike="noStrike" kern="0" cap="none" spc="-8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339F"/>
                </a:solidFill>
                <a:effectLst/>
                <a:uLnTx/>
                <a:uFillTx/>
                <a:latin typeface="Calibri"/>
                <a:cs typeface="Calibri"/>
              </a:rPr>
              <a:t>Agriculture.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D0861B97-3258-E892-4105-67F8B28495A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8704" y="1726692"/>
            <a:ext cx="6298691" cy="419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685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AD808-C461-5628-FE1C-7955885B3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AAB2DD9-B6CC-0EED-6943-0B6C097D2DBE}"/>
              </a:ext>
            </a:extLst>
          </p:cNvPr>
          <p:cNvSpPr txBox="1"/>
          <p:nvPr/>
        </p:nvSpPr>
        <p:spPr>
          <a:xfrm>
            <a:off x="435791" y="291675"/>
            <a:ext cx="24364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 L A</a:t>
            </a:r>
            <a:r>
              <a:rPr kumimoji="0" sz="1200" b="0" i="0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</a:t>
            </a:r>
            <a:r>
              <a:rPr kumimoji="0" sz="1200" b="0" i="0" u="none" strike="noStrike" kern="0" cap="none" spc="1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</a:t>
            </a:r>
            <a:r>
              <a:rPr kumimoji="0" sz="12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</a:t>
            </a:r>
            <a:r>
              <a:rPr kumimoji="0" sz="1200" b="0" i="0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K</a:t>
            </a:r>
            <a:r>
              <a:rPr kumimoji="0" sz="1200" b="0" i="0" u="none" strike="noStrike" kern="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 L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1200" b="0" i="0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G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2751DEF0-200F-A332-F047-A8941F4C8F8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547104"/>
            <a:ext cx="12192000" cy="310896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B45674B-E30D-703C-3B08-B686E28117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Institutionalization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E48ED238-8779-7BD0-2099-2E7B041277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75194" y="1497700"/>
            <a:ext cx="5036820" cy="4055597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5080" indent="-342900">
              <a:lnSpc>
                <a:spcPts val="2590"/>
              </a:lnSpc>
              <a:spcBef>
                <a:spcPts val="425"/>
              </a:spcBef>
              <a:buFont typeface="Arial"/>
              <a:buChar char="•"/>
              <a:tabLst>
                <a:tab pos="355600" algn="l"/>
              </a:tabLst>
            </a:pPr>
            <a:r>
              <a:rPr dirty="0"/>
              <a:t>Courses</a:t>
            </a:r>
            <a:r>
              <a:rPr spc="-100" dirty="0"/>
              <a:t> </a:t>
            </a:r>
            <a:r>
              <a:rPr dirty="0"/>
              <a:t>were</a:t>
            </a:r>
            <a:r>
              <a:rPr spc="-85" dirty="0"/>
              <a:t> </a:t>
            </a:r>
            <a:r>
              <a:rPr spc="-10" dirty="0"/>
              <a:t>created</a:t>
            </a:r>
            <a:r>
              <a:rPr spc="-100" dirty="0"/>
              <a:t> </a:t>
            </a:r>
            <a:r>
              <a:rPr spc="-25" dirty="0"/>
              <a:t>and </a:t>
            </a:r>
            <a:r>
              <a:rPr spc="-10" dirty="0"/>
              <a:t>implemented</a:t>
            </a:r>
            <a:r>
              <a:rPr spc="-55" dirty="0"/>
              <a:t> </a:t>
            </a:r>
            <a:r>
              <a:rPr dirty="0"/>
              <a:t>as</a:t>
            </a:r>
            <a:r>
              <a:rPr spc="-35" dirty="0"/>
              <a:t> 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result</a:t>
            </a:r>
            <a:r>
              <a:rPr spc="-30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NSF</a:t>
            </a:r>
            <a:r>
              <a:rPr spc="-40" dirty="0"/>
              <a:t> </a:t>
            </a:r>
            <a:r>
              <a:rPr spc="-25" dirty="0"/>
              <a:t>ATE </a:t>
            </a:r>
            <a:r>
              <a:rPr dirty="0"/>
              <a:t>grant</a:t>
            </a:r>
            <a:r>
              <a:rPr spc="-85" dirty="0"/>
              <a:t> </a:t>
            </a:r>
            <a:r>
              <a:rPr dirty="0"/>
              <a:t>funding:</a:t>
            </a:r>
            <a:r>
              <a:rPr spc="-75" dirty="0"/>
              <a:t> </a:t>
            </a:r>
            <a:r>
              <a:rPr spc="-10" dirty="0"/>
              <a:t>Introduction</a:t>
            </a:r>
            <a:r>
              <a:rPr spc="-85" dirty="0"/>
              <a:t> </a:t>
            </a:r>
            <a:r>
              <a:rPr spc="-25" dirty="0"/>
              <a:t>to </a:t>
            </a:r>
            <a:r>
              <a:rPr dirty="0"/>
              <a:t>Agriculture</a:t>
            </a:r>
            <a:r>
              <a:rPr spc="-90" dirty="0"/>
              <a:t> </a:t>
            </a:r>
            <a:r>
              <a:rPr dirty="0"/>
              <a:t>Studies</a:t>
            </a:r>
            <a:r>
              <a:rPr spc="-70" dirty="0"/>
              <a:t> </a:t>
            </a:r>
            <a:r>
              <a:rPr dirty="0"/>
              <a:t>and</a:t>
            </a:r>
            <a:r>
              <a:rPr spc="-70" dirty="0"/>
              <a:t> </a:t>
            </a:r>
            <a:r>
              <a:rPr spc="-10" dirty="0"/>
              <a:t>Careers, </a:t>
            </a:r>
            <a:r>
              <a:rPr dirty="0"/>
              <a:t>Agricultural</a:t>
            </a:r>
            <a:r>
              <a:rPr spc="-114" dirty="0"/>
              <a:t> </a:t>
            </a:r>
            <a:r>
              <a:rPr dirty="0"/>
              <a:t>Plant</a:t>
            </a:r>
            <a:r>
              <a:rPr spc="-85" dirty="0"/>
              <a:t> </a:t>
            </a:r>
            <a:r>
              <a:rPr spc="-10" dirty="0"/>
              <a:t>Pathology, </a:t>
            </a:r>
            <a:r>
              <a:rPr dirty="0"/>
              <a:t>Economic</a:t>
            </a:r>
            <a:r>
              <a:rPr spc="-85" dirty="0"/>
              <a:t> </a:t>
            </a:r>
            <a:r>
              <a:rPr spc="-25" dirty="0"/>
              <a:t>Entomology,</a:t>
            </a:r>
            <a:r>
              <a:rPr spc="-85" dirty="0"/>
              <a:t> </a:t>
            </a:r>
            <a:r>
              <a:rPr spc="-10" dirty="0"/>
              <a:t>Weed</a:t>
            </a:r>
            <a:r>
              <a:rPr spc="-90" dirty="0"/>
              <a:t> </a:t>
            </a:r>
            <a:r>
              <a:rPr spc="-10" dirty="0"/>
              <a:t>Science, </a:t>
            </a:r>
            <a:r>
              <a:rPr dirty="0"/>
              <a:t>Qualified</a:t>
            </a:r>
            <a:r>
              <a:rPr spc="-85" dirty="0"/>
              <a:t> </a:t>
            </a:r>
            <a:r>
              <a:rPr spc="-10" dirty="0"/>
              <a:t>Applicator</a:t>
            </a:r>
            <a:r>
              <a:rPr spc="-75" dirty="0"/>
              <a:t> </a:t>
            </a:r>
            <a:r>
              <a:rPr spc="-10" dirty="0"/>
              <a:t>Training, </a:t>
            </a:r>
            <a:r>
              <a:rPr dirty="0"/>
              <a:t>Agriculture</a:t>
            </a:r>
            <a:r>
              <a:rPr spc="-125" dirty="0"/>
              <a:t> </a:t>
            </a:r>
            <a:r>
              <a:rPr dirty="0"/>
              <a:t>Production</a:t>
            </a:r>
            <a:r>
              <a:rPr spc="-100" dirty="0"/>
              <a:t> </a:t>
            </a:r>
            <a:r>
              <a:rPr spc="-10" dirty="0"/>
              <a:t>Enterprise</a:t>
            </a:r>
            <a:r>
              <a:rPr spc="600" dirty="0"/>
              <a:t> </a:t>
            </a:r>
            <a:r>
              <a:rPr dirty="0"/>
              <a:t>Fall,</a:t>
            </a:r>
            <a:r>
              <a:rPr spc="-60" dirty="0"/>
              <a:t> </a:t>
            </a:r>
            <a:r>
              <a:rPr dirty="0"/>
              <a:t>Spring,</a:t>
            </a:r>
            <a:r>
              <a:rPr spc="-55" dirty="0"/>
              <a:t> </a:t>
            </a:r>
            <a:r>
              <a:rPr dirty="0"/>
              <a:t>and</a:t>
            </a:r>
            <a:r>
              <a:rPr spc="-50" dirty="0"/>
              <a:t> </a:t>
            </a:r>
            <a:r>
              <a:rPr spc="-25" dirty="0"/>
              <a:t>Summer,</a:t>
            </a:r>
            <a:r>
              <a:rPr spc="-70" dirty="0"/>
              <a:t> </a:t>
            </a:r>
            <a:r>
              <a:rPr spc="-25" dirty="0"/>
              <a:t>and </a:t>
            </a:r>
            <a:r>
              <a:rPr spc="-10" dirty="0"/>
              <a:t>Introduction</a:t>
            </a:r>
            <a:r>
              <a:rPr spc="-65" dirty="0"/>
              <a:t> </a:t>
            </a:r>
            <a:r>
              <a:rPr dirty="0"/>
              <a:t>to</a:t>
            </a:r>
            <a:r>
              <a:rPr spc="-55" dirty="0"/>
              <a:t> </a:t>
            </a:r>
            <a:r>
              <a:rPr dirty="0"/>
              <a:t>Precision</a:t>
            </a:r>
            <a:r>
              <a:rPr spc="-45" dirty="0"/>
              <a:t> </a:t>
            </a:r>
            <a:r>
              <a:rPr spc="-10" dirty="0"/>
              <a:t>Agriculture </a:t>
            </a:r>
            <a:r>
              <a:rPr dirty="0"/>
              <a:t>(Current</a:t>
            </a:r>
            <a:r>
              <a:rPr spc="-100" dirty="0"/>
              <a:t> </a:t>
            </a:r>
            <a:r>
              <a:rPr dirty="0"/>
              <a:t>Course</a:t>
            </a:r>
            <a:r>
              <a:rPr spc="-95" dirty="0"/>
              <a:t> </a:t>
            </a:r>
            <a:r>
              <a:rPr dirty="0"/>
              <a:t>Catalog,</a:t>
            </a:r>
            <a:r>
              <a:rPr spc="-114" dirty="0"/>
              <a:t> </a:t>
            </a:r>
            <a:r>
              <a:rPr spc="-10" dirty="0"/>
              <a:t>2023; </a:t>
            </a:r>
            <a:r>
              <a:rPr dirty="0"/>
              <a:t>Current</a:t>
            </a:r>
            <a:r>
              <a:rPr spc="-90" dirty="0"/>
              <a:t> </a:t>
            </a:r>
            <a:r>
              <a:rPr spc="-10" dirty="0"/>
              <a:t>Programs,</a:t>
            </a:r>
            <a:r>
              <a:rPr spc="-90" dirty="0"/>
              <a:t> </a:t>
            </a:r>
            <a:r>
              <a:rPr spc="-10" dirty="0"/>
              <a:t>2023)</a:t>
            </a:r>
          </a:p>
        </p:txBody>
      </p:sp>
      <p:pic>
        <p:nvPicPr>
          <p:cNvPr id="6" name="object 6">
            <a:extLst>
              <a:ext uri="{FF2B5EF4-FFF2-40B4-BE49-F238E27FC236}">
                <a16:creationId xmlns:a16="http://schemas.microsoft.com/office/drawing/2014/main" id="{2CA9EABC-A256-F20B-350E-ACDB51D6BEE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500" y="1525524"/>
            <a:ext cx="6472415" cy="485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3494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4E34D-C54C-40FD-8CEC-96C75E833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057265"/>
            <a:ext cx="10058400" cy="74845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Upcoming CCPI-casts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D125A1-1AE3-428B-ACF8-49D0CE6C5987}"/>
              </a:ext>
            </a:extLst>
          </p:cNvPr>
          <p:cNvSpPr/>
          <p:nvPr/>
        </p:nvSpPr>
        <p:spPr>
          <a:xfrm>
            <a:off x="1218671" y="2136338"/>
            <a:ext cx="8950565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120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Community College Collaborations with Business &amp; Industry </a:t>
            </a:r>
            <a:b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Fri, March 22 @ 1:00 pm ET</a:t>
            </a:r>
          </a:p>
          <a:p>
            <a:pPr marL="285750" lvl="0" indent="-285750">
              <a:spcAft>
                <a:spcPts val="120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CCPI-STEM Fellows: A Unique Opportunity </a:t>
            </a:r>
            <a:b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Fri, April 26 @ 1:00 pm ET</a:t>
            </a:r>
          </a:p>
          <a:p>
            <a:pPr lvl="0">
              <a:spcAft>
                <a:spcPts val="1200"/>
              </a:spcAft>
              <a:buClr>
                <a:schemeClr val="accent1"/>
              </a:buClr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spcAft>
                <a:spcPts val="120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Visit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ccpi-stem.org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to RSVP and receive a Zoom confirmation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65776" y="6360652"/>
            <a:ext cx="2103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ccpi-stem.org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76C-C83F-46C0-A23E-0CC365A0CC07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8610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5F5ED9-506E-4BCC-8D58-AA2517B8E97F}"/>
              </a:ext>
            </a:extLst>
          </p:cNvPr>
          <p:cNvSpPr txBox="1"/>
          <p:nvPr/>
        </p:nvSpPr>
        <p:spPr>
          <a:xfrm>
            <a:off x="1847811" y="1609452"/>
            <a:ext cx="7423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70C0"/>
                </a:solidFill>
              </a:rPr>
              <a:t>Questions / Comments / Poll</a:t>
            </a:r>
            <a:endParaRPr lang="en-US" sz="4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1CF7B7-D981-4042-9276-201CFD4FEC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980" y="130207"/>
            <a:ext cx="4299751" cy="11861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EF9955-4676-4C9E-8E5E-6FE87C60043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561" y="3868554"/>
            <a:ext cx="1498934" cy="980160"/>
          </a:xfrm>
          <a:prstGeom prst="rect">
            <a:avLst/>
          </a:prstGeom>
        </p:spPr>
      </p:pic>
      <p:pic>
        <p:nvPicPr>
          <p:cNvPr id="1027" name="Picture 3" descr="C:\Users\Elizabeth\AppData\Local\Microsoft\Windows\INetCache\IE\06UBBZX8\three_questions_small_business_health_insuarnce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00209" y="2713008"/>
            <a:ext cx="2286000" cy="19431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894586" y="4960000"/>
            <a:ext cx="2490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ccpi-stem.org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132953" y="5468251"/>
            <a:ext cx="3926093" cy="550633"/>
          </a:xfrm>
        </p:spPr>
        <p:txBody>
          <a:bodyPr/>
          <a:lstStyle/>
          <a:p>
            <a:r>
              <a:rPr lang="en-US" sz="2800" b="1" dirty="0"/>
              <a:t>leadership@ccpi-stem.org</a:t>
            </a:r>
          </a:p>
        </p:txBody>
      </p:sp>
      <p:pic>
        <p:nvPicPr>
          <p:cNvPr id="14" name="Picture 13" descr="NSF_logo_202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893" y="3820576"/>
            <a:ext cx="1058174" cy="1062898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76C-C83F-46C0-A23E-0CC365A0CC07}" type="slidenum">
              <a:rPr lang="en-US" sz="1600" b="1" smtClean="0">
                <a:solidFill>
                  <a:schemeClr val="tx1"/>
                </a:solidFill>
              </a:rPr>
              <a:pPr/>
              <a:t>32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12111" y="6135844"/>
            <a:ext cx="899352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>
                <a:solidFill>
                  <a:schemeClr val="bg1"/>
                </a:solidFill>
                <a:latin typeface="+mj-lt"/>
              </a:rPr>
              <a:t>linkedin.com/company/community-college-presidents-initiative/</a:t>
            </a:r>
          </a:p>
        </p:txBody>
      </p:sp>
    </p:spTree>
    <p:extLst>
      <p:ext uri="{BB962C8B-B14F-4D97-AF65-F5344CB8AC3E}">
        <p14:creationId xmlns:p14="http://schemas.microsoft.com/office/powerpoint/2010/main" val="163921923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CPI-STEM PPT.potx" id="{E28457C5-D043-471C-B9EC-49B7815184F3}" vid="{2E56E9BA-AD56-41B7-9A84-EE14146BFD22}"/>
    </a:ext>
  </a:extLst>
</a:theme>
</file>

<file path=ppt/theme/theme2.xml><?xml version="1.0" encoding="utf-8"?>
<a:theme xmlns:a="http://schemas.openxmlformats.org/drawingml/2006/main" name="Office Theme">
  <a:themeElements>
    <a:clrScheme name="NOVA">
      <a:dk1>
        <a:srgbClr val="191919"/>
      </a:dk1>
      <a:lt1>
        <a:srgbClr val="FFFFFF"/>
      </a:lt1>
      <a:dk2>
        <a:srgbClr val="156A38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CCPI-STEM PPT</Template>
  <TotalTime>15929</TotalTime>
  <Words>1999</Words>
  <Application>Microsoft Office PowerPoint</Application>
  <PresentationFormat>Widescreen</PresentationFormat>
  <Paragraphs>252</Paragraphs>
  <Slides>32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46" baseType="lpstr">
      <vt:lpstr>Arial</vt:lpstr>
      <vt:lpstr>Bahnschrift</vt:lpstr>
      <vt:lpstr>Calibri</vt:lpstr>
      <vt:lpstr>Calibri Light</vt:lpstr>
      <vt:lpstr>Franklin Gothic Book</vt:lpstr>
      <vt:lpstr>Franklin Gothic Demi</vt:lpstr>
      <vt:lpstr>Franklin Gothic Heavy</vt:lpstr>
      <vt:lpstr>Franklin Gothic Medium</vt:lpstr>
      <vt:lpstr>franklin-gothic-urw</vt:lpstr>
      <vt:lpstr>System Font Regular</vt:lpstr>
      <vt:lpstr>Wingdings</vt:lpstr>
      <vt:lpstr>Retrospect</vt:lpstr>
      <vt:lpstr>Office Theme</vt:lpstr>
      <vt:lpstr>1_Office Theme</vt:lpstr>
      <vt:lpstr>NSF ATE  Labor and Economic Impact </vt:lpstr>
      <vt:lpstr>Welcome and Introductions</vt:lpstr>
      <vt:lpstr>Today’s Topics</vt:lpstr>
      <vt:lpstr>Northern Virginia Community College</vt:lpstr>
      <vt:lpstr>Labor Market Intelligence </vt:lpstr>
      <vt:lpstr>PowerPoint Presentation</vt:lpstr>
      <vt:lpstr>WHAT IS LABOR MARKET INTELLIGENCE (LMI)?</vt:lpstr>
      <vt:lpstr>LABOR MARKET DATA SOURCES &amp; AVAILABILITY</vt:lpstr>
      <vt:lpstr>PowerPoint Presentation</vt:lpstr>
      <vt:lpstr>PowerPoint Presentation</vt:lpstr>
      <vt:lpstr>MAKING IT POSSIBLE: NOVA’S BUSINESS ENGAGEMENT CENTER </vt:lpstr>
      <vt:lpstr>PowerPoint Presentation</vt:lpstr>
      <vt:lpstr>PowerPoint Presentation</vt:lpstr>
      <vt:lpstr>PowerPoint Presentation</vt:lpstr>
      <vt:lpstr>PowerPoint Presentation</vt:lpstr>
      <vt:lpstr>Allan Hancock College</vt:lpstr>
      <vt:lpstr>Allan Hancock College’s NSF – ATE Grant Presented by:  Erin Krier, AG FT Faculty and Program Coordinator  erin.krier@hancockcollege.edu LeeAnne McNulty, Director, Institutional Grants leeanne.mcnulty@hancockcollege.edu</vt:lpstr>
      <vt:lpstr>KEVIN G. WALTHERS, PH.D</vt:lpstr>
      <vt:lpstr>Determined Grant was Needed by Examining the Data</vt:lpstr>
      <vt:lpstr>PowerPoint Presentation</vt:lpstr>
      <vt:lpstr>Increase Female Enrollments</vt:lpstr>
      <vt:lpstr>Increase Hispanic Enrollments</vt:lpstr>
      <vt:lpstr>How did we know it was time to write a grant?</vt:lpstr>
      <vt:lpstr>PowerPoint Presentation</vt:lpstr>
      <vt:lpstr>PowerPoint Presentation</vt:lpstr>
      <vt:lpstr>Challenges</vt:lpstr>
      <vt:lpstr>Leveraging the College Infrastructure</vt:lpstr>
      <vt:lpstr>Institutionalization</vt:lpstr>
      <vt:lpstr>Institutionalization</vt:lpstr>
      <vt:lpstr>Institutionalization</vt:lpstr>
      <vt:lpstr>Upcoming CCPI-casts</vt:lpstr>
      <vt:lpstr>leadership@ccpi-stem.org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CCPI STEM  Kick-Off</dc:title>
  <dc:creator>Fran S Melvin</dc:creator>
  <cp:lastModifiedBy>Elizabeth Hawthorne</cp:lastModifiedBy>
  <cp:revision>569</cp:revision>
  <dcterms:created xsi:type="dcterms:W3CDTF">2022-01-17T00:55:56Z</dcterms:created>
  <dcterms:modified xsi:type="dcterms:W3CDTF">2024-02-23T17:52:21Z</dcterms:modified>
</cp:coreProperties>
</file>